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626BFA-C05D-4FF3-843E-72FF47FBC49F}" v="537" dt="2026-03-20T21:17:17.877"/>
    <p1510:client id="{4D359DA6-1B9A-4C40-90E6-DAF9AF2C5F7F}" v="125" dt="2026-03-20T20:11:16.450"/>
    <p1510:client id="{6407F948-E882-41C7-B49C-0626067E6CFF}" v="20" dt="2026-03-20T19:57:05.49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156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SOCHi.edu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688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SOCHi.edu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0645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SOCHi.edu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7344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6702552"/>
            <a:ext cx="8839200" cy="3175"/>
          </a:xfrm>
          <a:custGeom>
            <a:avLst/>
            <a:gdLst/>
            <a:ahLst/>
            <a:cxnLst/>
            <a:rect l="l" t="t" r="r" b="b"/>
            <a:pathLst>
              <a:path w="8839200" h="3175">
                <a:moveTo>
                  <a:pt x="0" y="3048"/>
                </a:moveTo>
                <a:lnTo>
                  <a:pt x="8839200" y="3048"/>
                </a:lnTo>
                <a:lnTo>
                  <a:pt x="8839200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400" y="2286000"/>
            <a:ext cx="8839200" cy="4105910"/>
          </a:xfrm>
          <a:custGeom>
            <a:avLst/>
            <a:gdLst/>
            <a:ahLst/>
            <a:cxnLst/>
            <a:rect l="l" t="t" r="r" b="b"/>
            <a:pathLst>
              <a:path w="8839200" h="4105910">
                <a:moveTo>
                  <a:pt x="0" y="4105655"/>
                </a:moveTo>
                <a:lnTo>
                  <a:pt x="8839200" y="4105655"/>
                </a:lnTo>
                <a:lnTo>
                  <a:pt x="8839200" y="0"/>
                </a:lnTo>
                <a:lnTo>
                  <a:pt x="0" y="0"/>
                </a:lnTo>
                <a:lnTo>
                  <a:pt x="0" y="4105655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72000" y="2286000"/>
            <a:ext cx="0" cy="4102735"/>
          </a:xfrm>
          <a:custGeom>
            <a:avLst/>
            <a:gdLst/>
            <a:ahLst/>
            <a:cxnLst/>
            <a:rect l="l" t="t" r="r" b="b"/>
            <a:pathLst>
              <a:path h="4102735">
                <a:moveTo>
                  <a:pt x="0" y="0"/>
                </a:moveTo>
                <a:lnTo>
                  <a:pt x="0" y="4102608"/>
                </a:lnTo>
              </a:path>
            </a:pathLst>
          </a:custGeom>
          <a:ln w="9525">
            <a:solidFill>
              <a:srgbClr val="646B8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144000" cy="1447800"/>
          </a:xfrm>
          <a:custGeom>
            <a:avLst/>
            <a:gdLst/>
            <a:ahLst/>
            <a:cxnLst/>
            <a:rect l="l" t="t" r="r" b="b"/>
            <a:pathLst>
              <a:path w="9144000" h="1447800">
                <a:moveTo>
                  <a:pt x="9144000" y="0"/>
                </a:moveTo>
                <a:lnTo>
                  <a:pt x="0" y="0"/>
                </a:lnTo>
                <a:lnTo>
                  <a:pt x="0" y="1447800"/>
                </a:lnTo>
                <a:lnTo>
                  <a:pt x="9144000" y="1447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8991600" y="0"/>
                </a:lnTo>
                <a:lnTo>
                  <a:pt x="8991600" y="6705600"/>
                </a:lnTo>
                <a:lnTo>
                  <a:pt x="152400" y="6705600"/>
                </a:lnTo>
                <a:lnTo>
                  <a:pt x="152400" y="0"/>
                </a:lnTo>
                <a:lnTo>
                  <a:pt x="0" y="0"/>
                </a:lnTo>
                <a:lnTo>
                  <a:pt x="0" y="6705600"/>
                </a:lnTo>
                <a:lnTo>
                  <a:pt x="0" y="6858000"/>
                </a:lnTo>
                <a:lnTo>
                  <a:pt x="152400" y="6858000"/>
                </a:lnTo>
                <a:lnTo>
                  <a:pt x="8991600" y="6858000"/>
                </a:lnTo>
                <a:lnTo>
                  <a:pt x="9144000" y="6858000"/>
                </a:lnTo>
                <a:lnTo>
                  <a:pt x="9144000" y="6705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00" y="1371600"/>
            <a:ext cx="8833485" cy="914400"/>
          </a:xfrm>
          <a:custGeom>
            <a:avLst/>
            <a:gdLst/>
            <a:ahLst/>
            <a:cxnLst/>
            <a:rect l="l" t="t" r="r" b="b"/>
            <a:pathLst>
              <a:path w="8833485" h="914400">
                <a:moveTo>
                  <a:pt x="8833104" y="0"/>
                </a:moveTo>
                <a:lnTo>
                  <a:pt x="0" y="0"/>
                </a:lnTo>
                <a:lnTo>
                  <a:pt x="0" y="914400"/>
                </a:lnTo>
                <a:lnTo>
                  <a:pt x="8833104" y="914400"/>
                </a:lnTo>
                <a:lnTo>
                  <a:pt x="8833104" y="0"/>
                </a:lnTo>
                <a:close/>
              </a:path>
            </a:pathLst>
          </a:custGeom>
          <a:solidFill>
            <a:srgbClr val="D16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46304" y="6391655"/>
            <a:ext cx="8833485" cy="311150"/>
          </a:xfrm>
          <a:custGeom>
            <a:avLst/>
            <a:gdLst/>
            <a:ahLst/>
            <a:cxnLst/>
            <a:rect l="l" t="t" r="r" b="b"/>
            <a:pathLst>
              <a:path w="8833485" h="311150">
                <a:moveTo>
                  <a:pt x="8833104" y="0"/>
                </a:moveTo>
                <a:lnTo>
                  <a:pt x="0" y="0"/>
                </a:lnTo>
                <a:lnTo>
                  <a:pt x="0" y="310896"/>
                </a:lnTo>
                <a:lnTo>
                  <a:pt x="8833104" y="310896"/>
                </a:lnTo>
                <a:lnTo>
                  <a:pt x="8833104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52400" y="1280160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11430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0"/>
                </a:moveTo>
                <a:lnTo>
                  <a:pt x="8833104" y="0"/>
                </a:lnTo>
                <a:lnTo>
                  <a:pt x="8833104" y="6547104"/>
                </a:lnTo>
                <a:lnTo>
                  <a:pt x="0" y="654710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955547"/>
            <a:ext cx="609600" cy="609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7B98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0365" y="1395475"/>
            <a:ext cx="3854450" cy="3604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53940" y="1395475"/>
            <a:ext cx="3900804" cy="4683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SOCHi.edu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226729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SOCHi.edu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5670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SOCHi.edu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9372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SOCHi.edu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2147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SOCHi.edu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5154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SOCHi.edu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689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SOCHi.edu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2402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SOCHi.edu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8019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SOCHi.edu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8611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SOCHi.edu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3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apastyle.apa.org/style-grammar-guidelines/references/examples" TargetMode="External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5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hyperlink" Target="https://owl.purdue.edu/owl/research_and_citation/apa_style/apa_formatting_and_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mailto:MarisaT@sochi.edu" TargetMode="External"/><Relationship Id="rId3" Type="http://schemas.openxmlformats.org/officeDocument/2006/relationships/hyperlink" Target="https://blog.apastyle.org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hyperlink" Target="https://www.youtube.com/results?search_query=apa%2Bformat" TargetMode="External"/><Relationship Id="rId4" Type="http://schemas.openxmlformats.org/officeDocument/2006/relationships/hyperlink" Target="https://owl.purdue.ed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701028"/>
            <a:ext cx="8839200" cy="5080"/>
          </a:xfrm>
          <a:custGeom>
            <a:avLst/>
            <a:gdLst/>
            <a:ahLst/>
            <a:cxnLst/>
            <a:rect l="l" t="t" r="r" b="b"/>
            <a:pathLst>
              <a:path w="8839200" h="5079">
                <a:moveTo>
                  <a:pt x="0" y="4572"/>
                </a:moveTo>
                <a:lnTo>
                  <a:pt x="8839200" y="4572"/>
                </a:lnTo>
                <a:lnTo>
                  <a:pt x="8839200" y="0"/>
                </a:lnTo>
                <a:lnTo>
                  <a:pt x="0" y="0"/>
                </a:lnTo>
                <a:lnTo>
                  <a:pt x="0" y="4572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2514600"/>
            <a:ext cx="8839200" cy="3877310"/>
          </a:xfrm>
          <a:custGeom>
            <a:avLst/>
            <a:gdLst/>
            <a:ahLst/>
            <a:cxnLst/>
            <a:rect l="l" t="t" r="r" b="b"/>
            <a:pathLst>
              <a:path w="8839200" h="3877310">
                <a:moveTo>
                  <a:pt x="0" y="3877055"/>
                </a:moveTo>
                <a:lnTo>
                  <a:pt x="8839200" y="3877055"/>
                </a:lnTo>
                <a:lnTo>
                  <a:pt x="8839200" y="0"/>
                </a:lnTo>
                <a:lnTo>
                  <a:pt x="0" y="0"/>
                </a:lnTo>
                <a:lnTo>
                  <a:pt x="0" y="3877055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8991600" y="2514600"/>
                  </a:lnTo>
                  <a:lnTo>
                    <a:pt x="8991600" y="6705600"/>
                  </a:lnTo>
                  <a:lnTo>
                    <a:pt x="152400" y="6705600"/>
                  </a:lnTo>
                  <a:lnTo>
                    <a:pt x="152400" y="2514600"/>
                  </a:lnTo>
                  <a:lnTo>
                    <a:pt x="8991600" y="2514600"/>
                  </a:ln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2514600"/>
                  </a:lnTo>
                  <a:lnTo>
                    <a:pt x="0" y="6705600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8991600" y="6858000"/>
                  </a:lnTo>
                  <a:lnTo>
                    <a:pt x="9144000" y="6858000"/>
                  </a:lnTo>
                  <a:lnTo>
                    <a:pt x="9144000" y="6705600"/>
                  </a:lnTo>
                  <a:lnTo>
                    <a:pt x="9144000" y="2514600"/>
                  </a:lnTo>
                  <a:lnTo>
                    <a:pt x="9144000" y="3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304" y="6391655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CA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5447" y="2420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1430">
              <a:solidFill>
                <a:srgbClr val="7B98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152400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0"/>
                  </a:moveTo>
                  <a:lnTo>
                    <a:pt x="8833104" y="0"/>
                  </a:lnTo>
                  <a:lnTo>
                    <a:pt x="8833104" y="6547104"/>
                  </a:lnTo>
                  <a:lnTo>
                    <a:pt x="0" y="65471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B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2115311"/>
              <a:ext cx="609600" cy="609600"/>
            </a:xfrm>
            <a:prstGeom prst="rect">
              <a:avLst/>
            </a:prstGeom>
          </p:spPr>
        </p:pic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rgbClr val="D16349"/>
                </a:solidFill>
              </a:rPr>
              <a:t>APA</a:t>
            </a:r>
            <a:r>
              <a:rPr sz="4200" spc="-45" dirty="0">
                <a:solidFill>
                  <a:srgbClr val="D16349"/>
                </a:solidFill>
              </a:rPr>
              <a:t> </a:t>
            </a:r>
            <a:r>
              <a:rPr sz="4200" spc="-10" dirty="0">
                <a:solidFill>
                  <a:srgbClr val="D16349"/>
                </a:solidFill>
              </a:rPr>
              <a:t>Formatting</a:t>
            </a:r>
            <a:endParaRPr sz="420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8BA0B9E-E150-019F-6910-554EDAD6D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949575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Stylistics</a:t>
            </a:r>
          </a:p>
          <a:p>
            <a:pPr marL="0" indent="0" algn="ctr">
              <a:buNone/>
            </a:pPr>
            <a:r>
              <a:rPr lang="en-US" dirty="0"/>
              <a:t>Layout</a:t>
            </a:r>
          </a:p>
          <a:p>
            <a:pPr marL="0" indent="0" algn="ctr">
              <a:buNone/>
            </a:pPr>
            <a:r>
              <a:rPr lang="en-US" dirty="0"/>
              <a:t>Things to Know</a:t>
            </a:r>
          </a:p>
          <a:p>
            <a:pPr marL="0" indent="0" algn="ctr">
              <a:buNone/>
            </a:pPr>
            <a:r>
              <a:rPr lang="en-US" dirty="0"/>
              <a:t>References</a:t>
            </a:r>
          </a:p>
        </p:txBody>
      </p:sp>
      <p:pic>
        <p:nvPicPr>
          <p:cNvPr id="14" name="Picture 13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02B8B515-5D6A-D55E-019A-3C3DAC583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8" y="5781675"/>
            <a:ext cx="2314575" cy="609600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21C9F91-7DF5-2DCC-EA9A-0D27085A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B9FE32-3141-E163-D8E7-82E182B3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7" y="143255"/>
            <a:ext cx="8833485" cy="2139950"/>
          </a:xfrm>
          <a:custGeom>
            <a:avLst/>
            <a:gdLst/>
            <a:ahLst/>
            <a:cxnLst/>
            <a:rect l="l" t="t" r="r" b="b"/>
            <a:pathLst>
              <a:path w="8833485" h="2139950">
                <a:moveTo>
                  <a:pt x="8833104" y="0"/>
                </a:moveTo>
                <a:lnTo>
                  <a:pt x="0" y="0"/>
                </a:lnTo>
                <a:lnTo>
                  <a:pt x="0" y="2139696"/>
                </a:lnTo>
                <a:lnTo>
                  <a:pt x="8833104" y="2139696"/>
                </a:lnTo>
                <a:lnTo>
                  <a:pt x="8833104" y="0"/>
                </a:lnTo>
                <a:close/>
              </a:path>
            </a:pathLst>
          </a:custGeom>
          <a:solidFill>
            <a:srgbClr val="D16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6304" y="147637"/>
            <a:ext cx="8844280" cy="6557009"/>
            <a:chOff x="146304" y="147637"/>
            <a:chExt cx="8844280" cy="6557009"/>
          </a:xfrm>
        </p:grpSpPr>
        <p:sp>
          <p:nvSpPr>
            <p:cNvPr id="4" name="object 4"/>
            <p:cNvSpPr/>
            <p:nvPr/>
          </p:nvSpPr>
          <p:spPr>
            <a:xfrm>
              <a:off x="146304" y="6391655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CA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52400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0"/>
                  </a:moveTo>
                  <a:lnTo>
                    <a:pt x="8833104" y="0"/>
                  </a:lnTo>
                  <a:lnTo>
                    <a:pt x="8833104" y="6547104"/>
                  </a:lnTo>
                  <a:lnTo>
                    <a:pt x="0" y="65471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B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438400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1430">
              <a:solidFill>
                <a:srgbClr val="7B98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2115311"/>
              <a:ext cx="609600" cy="609600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3779615" y="1342135"/>
            <a:ext cx="16554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0" dirty="0"/>
              <a:t>Layout</a:t>
            </a:r>
            <a:endParaRPr sz="42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F3FF18-D3EA-B0CD-E9E0-E5B3CB09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8293E0-9E8E-6BE7-292E-F2C229A2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12" name="Picture 11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0E692950-31CE-538D-8E26-9F08BC8B0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8" y="6172200"/>
            <a:ext cx="1504950" cy="371475"/>
          </a:xfrm>
          <a:prstGeom prst="rect">
            <a:avLst/>
          </a:prstGeom>
        </p:spPr>
      </p:pic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CDC74268-FEB3-56D5-F852-ECBF04FB994B}"/>
              </a:ext>
            </a:extLst>
          </p:cNvPr>
          <p:cNvSpPr txBox="1">
            <a:spLocks/>
          </p:cNvSpPr>
          <p:nvPr/>
        </p:nvSpPr>
        <p:spPr>
          <a:xfrm>
            <a:off x="628650" y="294957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Basic Setup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Title Page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Quotations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Headings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800"/>
            <a:ext cx="9144000" cy="6483350"/>
            <a:chOff x="0" y="304800"/>
            <a:chExt cx="9144000" cy="6483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66927"/>
              <a:ext cx="9143999" cy="622096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26814" y="4927853"/>
              <a:ext cx="4438015" cy="276225"/>
            </a:xfrm>
            <a:custGeom>
              <a:avLst/>
              <a:gdLst/>
              <a:ahLst/>
              <a:cxnLst/>
              <a:rect l="l" t="t" r="r" b="b"/>
              <a:pathLst>
                <a:path w="4438015" h="276225">
                  <a:moveTo>
                    <a:pt x="0" y="0"/>
                  </a:moveTo>
                  <a:lnTo>
                    <a:pt x="4437888" y="0"/>
                  </a:lnTo>
                  <a:lnTo>
                    <a:pt x="4437888" y="275844"/>
                  </a:lnTo>
                  <a:lnTo>
                    <a:pt x="0" y="275844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0671" y="304800"/>
              <a:ext cx="1641346" cy="525779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7339-DBA5-C167-B065-1618695A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8615B-C88B-E124-8352-831EA6E4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9" name="Picture 8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E9C0463E-A3C3-9656-6887-203D4B14F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394460"/>
            <a:ext cx="8839200" cy="4994275"/>
          </a:xfrm>
          <a:custGeom>
            <a:avLst/>
            <a:gdLst/>
            <a:ahLst/>
            <a:cxnLst/>
            <a:rect l="l" t="t" r="r" b="b"/>
            <a:pathLst>
              <a:path w="8839200" h="4994275">
                <a:moveTo>
                  <a:pt x="0" y="4994148"/>
                </a:moveTo>
                <a:lnTo>
                  <a:pt x="8839200" y="4994148"/>
                </a:lnTo>
                <a:lnTo>
                  <a:pt x="8839200" y="0"/>
                </a:lnTo>
                <a:lnTo>
                  <a:pt x="0" y="0"/>
                </a:lnTo>
                <a:lnTo>
                  <a:pt x="0" y="4994148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394460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152400" y="1394460"/>
                  </a:lnTo>
                  <a:lnTo>
                    <a:pt x="8991600" y="1394460"/>
                  </a:lnTo>
                  <a:lnTo>
                    <a:pt x="8991600" y="6858000"/>
                  </a:lnTo>
                  <a:lnTo>
                    <a:pt x="9144000" y="6858000"/>
                  </a:lnTo>
                  <a:lnTo>
                    <a:pt x="9144000" y="13944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352" y="6388608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8833104" y="309371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CA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0"/>
                  </a:moveTo>
                  <a:lnTo>
                    <a:pt x="8833104" y="0"/>
                  </a:lnTo>
                  <a:lnTo>
                    <a:pt x="8833104" y="6547104"/>
                  </a:lnTo>
                  <a:lnTo>
                    <a:pt x="0" y="65471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B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277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>
              <a:solidFill>
                <a:srgbClr val="7B98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955547"/>
              <a:ext cx="609600" cy="609600"/>
            </a:xfrm>
            <a:prstGeom prst="rect">
              <a:avLst/>
            </a:prstGeom>
          </p:spPr>
        </p:pic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609600" y="-79519"/>
            <a:ext cx="7905750" cy="886908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55" dirty="0"/>
              <a:t> </a:t>
            </a:r>
            <a:r>
              <a:rPr dirty="0"/>
              <a:t>will</a:t>
            </a:r>
            <a:r>
              <a:rPr spc="-45" dirty="0"/>
              <a:t> </a:t>
            </a:r>
            <a:r>
              <a:rPr dirty="0"/>
              <a:t>you</a:t>
            </a:r>
            <a:r>
              <a:rPr spc="-55" dirty="0"/>
              <a:t> </a:t>
            </a:r>
            <a:r>
              <a:rPr dirty="0"/>
              <a:t>include</a:t>
            </a:r>
            <a:r>
              <a:rPr spc="-50" dirty="0"/>
              <a:t> ?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918972" y="1960627"/>
            <a:ext cx="7311390" cy="4070350"/>
            <a:chOff x="909447" y="2046352"/>
            <a:chExt cx="7311390" cy="4070350"/>
          </a:xfrm>
        </p:grpSpPr>
        <p:sp>
          <p:nvSpPr>
            <p:cNvPr id="13" name="object 13"/>
            <p:cNvSpPr/>
            <p:nvPr/>
          </p:nvSpPr>
          <p:spPr>
            <a:xfrm>
              <a:off x="915162" y="2244089"/>
              <a:ext cx="7299959" cy="327660"/>
            </a:xfrm>
            <a:custGeom>
              <a:avLst/>
              <a:gdLst/>
              <a:ahLst/>
              <a:cxnLst/>
              <a:rect l="l" t="t" r="r" b="b"/>
              <a:pathLst>
                <a:path w="7299959" h="327660">
                  <a:moveTo>
                    <a:pt x="7299959" y="0"/>
                  </a:moveTo>
                  <a:lnTo>
                    <a:pt x="0" y="0"/>
                  </a:lnTo>
                  <a:lnTo>
                    <a:pt x="0" y="327660"/>
                  </a:lnTo>
                  <a:lnTo>
                    <a:pt x="7299959" y="327660"/>
                  </a:lnTo>
                  <a:lnTo>
                    <a:pt x="729995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5162" y="2244089"/>
              <a:ext cx="7299959" cy="327660"/>
            </a:xfrm>
            <a:custGeom>
              <a:avLst/>
              <a:gdLst/>
              <a:ahLst/>
              <a:cxnLst/>
              <a:rect l="l" t="t" r="r" b="b"/>
              <a:pathLst>
                <a:path w="7299959" h="327660">
                  <a:moveTo>
                    <a:pt x="0" y="0"/>
                  </a:moveTo>
                  <a:lnTo>
                    <a:pt x="7299959" y="0"/>
                  </a:lnTo>
                  <a:lnTo>
                    <a:pt x="7299959" y="327660"/>
                  </a:lnTo>
                  <a:lnTo>
                    <a:pt x="0" y="327660"/>
                  </a:lnTo>
                  <a:lnTo>
                    <a:pt x="0" y="0"/>
                  </a:lnTo>
                  <a:close/>
                </a:path>
              </a:pathLst>
            </a:custGeom>
            <a:ln w="11430">
              <a:solidFill>
                <a:srgbClr val="8C7B7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9397" y="2052067"/>
              <a:ext cx="5110480" cy="384175"/>
            </a:xfrm>
            <a:custGeom>
              <a:avLst/>
              <a:gdLst/>
              <a:ahLst/>
              <a:cxnLst/>
              <a:rect l="l" t="t" r="r" b="b"/>
              <a:pathLst>
                <a:path w="5110480" h="384175">
                  <a:moveTo>
                    <a:pt x="5045964" y="0"/>
                  </a:moveTo>
                  <a:lnTo>
                    <a:pt x="64008" y="0"/>
                  </a:lnTo>
                  <a:lnTo>
                    <a:pt x="39095" y="5029"/>
                  </a:lnTo>
                  <a:lnTo>
                    <a:pt x="18749" y="18745"/>
                  </a:lnTo>
                  <a:lnTo>
                    <a:pt x="5030" y="39090"/>
                  </a:lnTo>
                  <a:lnTo>
                    <a:pt x="0" y="64008"/>
                  </a:lnTo>
                  <a:lnTo>
                    <a:pt x="0" y="320040"/>
                  </a:lnTo>
                  <a:lnTo>
                    <a:pt x="5030" y="344952"/>
                  </a:lnTo>
                  <a:lnTo>
                    <a:pt x="18749" y="365298"/>
                  </a:lnTo>
                  <a:lnTo>
                    <a:pt x="39095" y="379017"/>
                  </a:lnTo>
                  <a:lnTo>
                    <a:pt x="64008" y="384048"/>
                  </a:lnTo>
                  <a:lnTo>
                    <a:pt x="5045964" y="384048"/>
                  </a:lnTo>
                  <a:lnTo>
                    <a:pt x="5070876" y="379017"/>
                  </a:lnTo>
                  <a:lnTo>
                    <a:pt x="5091222" y="365298"/>
                  </a:lnTo>
                  <a:lnTo>
                    <a:pt x="5104941" y="344952"/>
                  </a:lnTo>
                  <a:lnTo>
                    <a:pt x="5109972" y="320040"/>
                  </a:lnTo>
                  <a:lnTo>
                    <a:pt x="5109972" y="64008"/>
                  </a:lnTo>
                  <a:lnTo>
                    <a:pt x="5104941" y="39090"/>
                  </a:lnTo>
                  <a:lnTo>
                    <a:pt x="5091222" y="18745"/>
                  </a:lnTo>
                  <a:lnTo>
                    <a:pt x="5070876" y="5029"/>
                  </a:lnTo>
                  <a:lnTo>
                    <a:pt x="5045964" y="0"/>
                  </a:lnTo>
                  <a:close/>
                </a:path>
              </a:pathLst>
            </a:custGeom>
            <a:solidFill>
              <a:srgbClr val="8C7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9397" y="2052067"/>
              <a:ext cx="5110480" cy="384175"/>
            </a:xfrm>
            <a:custGeom>
              <a:avLst/>
              <a:gdLst/>
              <a:ahLst/>
              <a:cxnLst/>
              <a:rect l="l" t="t" r="r" b="b"/>
              <a:pathLst>
                <a:path w="5110480" h="384175">
                  <a:moveTo>
                    <a:pt x="0" y="64008"/>
                  </a:moveTo>
                  <a:lnTo>
                    <a:pt x="5030" y="39090"/>
                  </a:lnTo>
                  <a:lnTo>
                    <a:pt x="18749" y="18745"/>
                  </a:lnTo>
                  <a:lnTo>
                    <a:pt x="39095" y="5029"/>
                  </a:lnTo>
                  <a:lnTo>
                    <a:pt x="64008" y="0"/>
                  </a:lnTo>
                  <a:lnTo>
                    <a:pt x="5045964" y="0"/>
                  </a:lnTo>
                  <a:lnTo>
                    <a:pt x="5070876" y="5029"/>
                  </a:lnTo>
                  <a:lnTo>
                    <a:pt x="5091222" y="18745"/>
                  </a:lnTo>
                  <a:lnTo>
                    <a:pt x="5104941" y="39090"/>
                  </a:lnTo>
                  <a:lnTo>
                    <a:pt x="5109972" y="64008"/>
                  </a:lnTo>
                  <a:lnTo>
                    <a:pt x="5109972" y="320040"/>
                  </a:lnTo>
                  <a:lnTo>
                    <a:pt x="5104941" y="344952"/>
                  </a:lnTo>
                  <a:lnTo>
                    <a:pt x="5091222" y="365298"/>
                  </a:lnTo>
                  <a:lnTo>
                    <a:pt x="5070876" y="379017"/>
                  </a:lnTo>
                  <a:lnTo>
                    <a:pt x="5045964" y="384048"/>
                  </a:lnTo>
                  <a:lnTo>
                    <a:pt x="64008" y="384048"/>
                  </a:lnTo>
                  <a:lnTo>
                    <a:pt x="39095" y="379017"/>
                  </a:lnTo>
                  <a:lnTo>
                    <a:pt x="18749" y="365298"/>
                  </a:lnTo>
                  <a:lnTo>
                    <a:pt x="5030" y="344952"/>
                  </a:lnTo>
                  <a:lnTo>
                    <a:pt x="0" y="320040"/>
                  </a:lnTo>
                  <a:lnTo>
                    <a:pt x="0" y="64008"/>
                  </a:lnTo>
                  <a:close/>
                </a:path>
              </a:pathLst>
            </a:custGeom>
            <a:ln w="1143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5162" y="2833877"/>
              <a:ext cx="7299959" cy="327660"/>
            </a:xfrm>
            <a:custGeom>
              <a:avLst/>
              <a:gdLst/>
              <a:ahLst/>
              <a:cxnLst/>
              <a:rect l="l" t="t" r="r" b="b"/>
              <a:pathLst>
                <a:path w="7299959" h="327660">
                  <a:moveTo>
                    <a:pt x="7299959" y="0"/>
                  </a:moveTo>
                  <a:lnTo>
                    <a:pt x="0" y="0"/>
                  </a:lnTo>
                  <a:lnTo>
                    <a:pt x="0" y="327660"/>
                  </a:lnTo>
                  <a:lnTo>
                    <a:pt x="7299959" y="327660"/>
                  </a:lnTo>
                  <a:lnTo>
                    <a:pt x="729995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15162" y="2833877"/>
              <a:ext cx="7299959" cy="327660"/>
            </a:xfrm>
            <a:custGeom>
              <a:avLst/>
              <a:gdLst/>
              <a:ahLst/>
              <a:cxnLst/>
              <a:rect l="l" t="t" r="r" b="b"/>
              <a:pathLst>
                <a:path w="7299959" h="327660">
                  <a:moveTo>
                    <a:pt x="0" y="0"/>
                  </a:moveTo>
                  <a:lnTo>
                    <a:pt x="7299959" y="0"/>
                  </a:lnTo>
                  <a:lnTo>
                    <a:pt x="7299959" y="327660"/>
                  </a:lnTo>
                  <a:lnTo>
                    <a:pt x="0" y="327660"/>
                  </a:lnTo>
                  <a:lnTo>
                    <a:pt x="0" y="0"/>
                  </a:lnTo>
                  <a:close/>
                </a:path>
              </a:pathLst>
            </a:custGeom>
            <a:ln w="11430">
              <a:solidFill>
                <a:srgbClr val="93887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79397" y="2641855"/>
              <a:ext cx="5110480" cy="384175"/>
            </a:xfrm>
            <a:custGeom>
              <a:avLst/>
              <a:gdLst/>
              <a:ahLst/>
              <a:cxnLst/>
              <a:rect l="l" t="t" r="r" b="b"/>
              <a:pathLst>
                <a:path w="5110480" h="384175">
                  <a:moveTo>
                    <a:pt x="5045964" y="0"/>
                  </a:moveTo>
                  <a:lnTo>
                    <a:pt x="64008" y="0"/>
                  </a:lnTo>
                  <a:lnTo>
                    <a:pt x="39095" y="5029"/>
                  </a:lnTo>
                  <a:lnTo>
                    <a:pt x="18749" y="18745"/>
                  </a:lnTo>
                  <a:lnTo>
                    <a:pt x="5030" y="39090"/>
                  </a:lnTo>
                  <a:lnTo>
                    <a:pt x="0" y="64008"/>
                  </a:lnTo>
                  <a:lnTo>
                    <a:pt x="0" y="320040"/>
                  </a:lnTo>
                  <a:lnTo>
                    <a:pt x="5030" y="344952"/>
                  </a:lnTo>
                  <a:lnTo>
                    <a:pt x="18749" y="365298"/>
                  </a:lnTo>
                  <a:lnTo>
                    <a:pt x="39095" y="379017"/>
                  </a:lnTo>
                  <a:lnTo>
                    <a:pt x="64008" y="384048"/>
                  </a:lnTo>
                  <a:lnTo>
                    <a:pt x="5045964" y="384048"/>
                  </a:lnTo>
                  <a:lnTo>
                    <a:pt x="5070876" y="379017"/>
                  </a:lnTo>
                  <a:lnTo>
                    <a:pt x="5091222" y="365298"/>
                  </a:lnTo>
                  <a:lnTo>
                    <a:pt x="5104941" y="344952"/>
                  </a:lnTo>
                  <a:lnTo>
                    <a:pt x="5109972" y="320040"/>
                  </a:lnTo>
                  <a:lnTo>
                    <a:pt x="5109972" y="64008"/>
                  </a:lnTo>
                  <a:lnTo>
                    <a:pt x="5104941" y="39090"/>
                  </a:lnTo>
                  <a:lnTo>
                    <a:pt x="5091222" y="18745"/>
                  </a:lnTo>
                  <a:lnTo>
                    <a:pt x="5070876" y="5029"/>
                  </a:lnTo>
                  <a:lnTo>
                    <a:pt x="5045964" y="0"/>
                  </a:lnTo>
                  <a:close/>
                </a:path>
              </a:pathLst>
            </a:custGeom>
            <a:solidFill>
              <a:srgbClr val="938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79397" y="2641855"/>
              <a:ext cx="5110480" cy="384175"/>
            </a:xfrm>
            <a:custGeom>
              <a:avLst/>
              <a:gdLst/>
              <a:ahLst/>
              <a:cxnLst/>
              <a:rect l="l" t="t" r="r" b="b"/>
              <a:pathLst>
                <a:path w="5110480" h="384175">
                  <a:moveTo>
                    <a:pt x="0" y="64008"/>
                  </a:moveTo>
                  <a:lnTo>
                    <a:pt x="5030" y="39090"/>
                  </a:lnTo>
                  <a:lnTo>
                    <a:pt x="18749" y="18745"/>
                  </a:lnTo>
                  <a:lnTo>
                    <a:pt x="39095" y="5029"/>
                  </a:lnTo>
                  <a:lnTo>
                    <a:pt x="64008" y="0"/>
                  </a:lnTo>
                  <a:lnTo>
                    <a:pt x="5045964" y="0"/>
                  </a:lnTo>
                  <a:lnTo>
                    <a:pt x="5070876" y="5029"/>
                  </a:lnTo>
                  <a:lnTo>
                    <a:pt x="5091222" y="18745"/>
                  </a:lnTo>
                  <a:lnTo>
                    <a:pt x="5104941" y="39090"/>
                  </a:lnTo>
                  <a:lnTo>
                    <a:pt x="5109972" y="64008"/>
                  </a:lnTo>
                  <a:lnTo>
                    <a:pt x="5109972" y="320040"/>
                  </a:lnTo>
                  <a:lnTo>
                    <a:pt x="5104941" y="344952"/>
                  </a:lnTo>
                  <a:lnTo>
                    <a:pt x="5091222" y="365298"/>
                  </a:lnTo>
                  <a:lnTo>
                    <a:pt x="5070876" y="379017"/>
                  </a:lnTo>
                  <a:lnTo>
                    <a:pt x="5045964" y="384048"/>
                  </a:lnTo>
                  <a:lnTo>
                    <a:pt x="64008" y="384048"/>
                  </a:lnTo>
                  <a:lnTo>
                    <a:pt x="39095" y="379017"/>
                  </a:lnTo>
                  <a:lnTo>
                    <a:pt x="18749" y="365298"/>
                  </a:lnTo>
                  <a:lnTo>
                    <a:pt x="5030" y="344952"/>
                  </a:lnTo>
                  <a:lnTo>
                    <a:pt x="0" y="320040"/>
                  </a:lnTo>
                  <a:lnTo>
                    <a:pt x="0" y="64008"/>
                  </a:lnTo>
                  <a:close/>
                </a:path>
              </a:pathLst>
            </a:custGeom>
            <a:ln w="1143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5162" y="3423665"/>
              <a:ext cx="7299959" cy="327660"/>
            </a:xfrm>
            <a:custGeom>
              <a:avLst/>
              <a:gdLst/>
              <a:ahLst/>
              <a:cxnLst/>
              <a:rect l="l" t="t" r="r" b="b"/>
              <a:pathLst>
                <a:path w="7299959" h="327660">
                  <a:moveTo>
                    <a:pt x="7299959" y="0"/>
                  </a:moveTo>
                  <a:lnTo>
                    <a:pt x="0" y="0"/>
                  </a:lnTo>
                  <a:lnTo>
                    <a:pt x="0" y="327660"/>
                  </a:lnTo>
                  <a:lnTo>
                    <a:pt x="7299959" y="327660"/>
                  </a:lnTo>
                  <a:lnTo>
                    <a:pt x="729995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15162" y="3423665"/>
              <a:ext cx="7299959" cy="327660"/>
            </a:xfrm>
            <a:custGeom>
              <a:avLst/>
              <a:gdLst/>
              <a:ahLst/>
              <a:cxnLst/>
              <a:rect l="l" t="t" r="r" b="b"/>
              <a:pathLst>
                <a:path w="7299959" h="327660">
                  <a:moveTo>
                    <a:pt x="0" y="0"/>
                  </a:moveTo>
                  <a:lnTo>
                    <a:pt x="7299959" y="0"/>
                  </a:lnTo>
                  <a:lnTo>
                    <a:pt x="7299959" y="327660"/>
                  </a:lnTo>
                  <a:lnTo>
                    <a:pt x="0" y="327660"/>
                  </a:lnTo>
                  <a:lnTo>
                    <a:pt x="0" y="0"/>
                  </a:lnTo>
                  <a:close/>
                </a:path>
              </a:pathLst>
            </a:custGeom>
            <a:ln w="11430">
              <a:solidFill>
                <a:srgbClr val="99967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79397" y="3231643"/>
              <a:ext cx="5110480" cy="384175"/>
            </a:xfrm>
            <a:custGeom>
              <a:avLst/>
              <a:gdLst/>
              <a:ahLst/>
              <a:cxnLst/>
              <a:rect l="l" t="t" r="r" b="b"/>
              <a:pathLst>
                <a:path w="5110480" h="384175">
                  <a:moveTo>
                    <a:pt x="5045964" y="0"/>
                  </a:moveTo>
                  <a:lnTo>
                    <a:pt x="64008" y="0"/>
                  </a:lnTo>
                  <a:lnTo>
                    <a:pt x="39095" y="5029"/>
                  </a:lnTo>
                  <a:lnTo>
                    <a:pt x="18749" y="18745"/>
                  </a:lnTo>
                  <a:lnTo>
                    <a:pt x="5030" y="39090"/>
                  </a:lnTo>
                  <a:lnTo>
                    <a:pt x="0" y="64008"/>
                  </a:lnTo>
                  <a:lnTo>
                    <a:pt x="0" y="320040"/>
                  </a:lnTo>
                  <a:lnTo>
                    <a:pt x="5030" y="344952"/>
                  </a:lnTo>
                  <a:lnTo>
                    <a:pt x="18749" y="365298"/>
                  </a:lnTo>
                  <a:lnTo>
                    <a:pt x="39095" y="379017"/>
                  </a:lnTo>
                  <a:lnTo>
                    <a:pt x="64008" y="384048"/>
                  </a:lnTo>
                  <a:lnTo>
                    <a:pt x="5045964" y="384048"/>
                  </a:lnTo>
                  <a:lnTo>
                    <a:pt x="5070876" y="379017"/>
                  </a:lnTo>
                  <a:lnTo>
                    <a:pt x="5091222" y="365298"/>
                  </a:lnTo>
                  <a:lnTo>
                    <a:pt x="5104941" y="344952"/>
                  </a:lnTo>
                  <a:lnTo>
                    <a:pt x="5109972" y="320040"/>
                  </a:lnTo>
                  <a:lnTo>
                    <a:pt x="5109972" y="64008"/>
                  </a:lnTo>
                  <a:lnTo>
                    <a:pt x="5104941" y="39090"/>
                  </a:lnTo>
                  <a:lnTo>
                    <a:pt x="5091222" y="18745"/>
                  </a:lnTo>
                  <a:lnTo>
                    <a:pt x="5070876" y="5029"/>
                  </a:lnTo>
                  <a:lnTo>
                    <a:pt x="5045964" y="0"/>
                  </a:lnTo>
                  <a:close/>
                </a:path>
              </a:pathLst>
            </a:custGeom>
            <a:solidFill>
              <a:srgbClr val="9996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79397" y="3231643"/>
              <a:ext cx="5110480" cy="384175"/>
            </a:xfrm>
            <a:custGeom>
              <a:avLst/>
              <a:gdLst/>
              <a:ahLst/>
              <a:cxnLst/>
              <a:rect l="l" t="t" r="r" b="b"/>
              <a:pathLst>
                <a:path w="5110480" h="384175">
                  <a:moveTo>
                    <a:pt x="0" y="64008"/>
                  </a:moveTo>
                  <a:lnTo>
                    <a:pt x="5030" y="39090"/>
                  </a:lnTo>
                  <a:lnTo>
                    <a:pt x="18749" y="18745"/>
                  </a:lnTo>
                  <a:lnTo>
                    <a:pt x="39095" y="5029"/>
                  </a:lnTo>
                  <a:lnTo>
                    <a:pt x="64008" y="0"/>
                  </a:lnTo>
                  <a:lnTo>
                    <a:pt x="5045964" y="0"/>
                  </a:lnTo>
                  <a:lnTo>
                    <a:pt x="5070876" y="5029"/>
                  </a:lnTo>
                  <a:lnTo>
                    <a:pt x="5091222" y="18745"/>
                  </a:lnTo>
                  <a:lnTo>
                    <a:pt x="5104941" y="39090"/>
                  </a:lnTo>
                  <a:lnTo>
                    <a:pt x="5109972" y="64008"/>
                  </a:lnTo>
                  <a:lnTo>
                    <a:pt x="5109972" y="320040"/>
                  </a:lnTo>
                  <a:lnTo>
                    <a:pt x="5104941" y="344952"/>
                  </a:lnTo>
                  <a:lnTo>
                    <a:pt x="5091222" y="365298"/>
                  </a:lnTo>
                  <a:lnTo>
                    <a:pt x="5070876" y="379017"/>
                  </a:lnTo>
                  <a:lnTo>
                    <a:pt x="5045964" y="384048"/>
                  </a:lnTo>
                  <a:lnTo>
                    <a:pt x="64008" y="384048"/>
                  </a:lnTo>
                  <a:lnTo>
                    <a:pt x="39095" y="379017"/>
                  </a:lnTo>
                  <a:lnTo>
                    <a:pt x="18749" y="365298"/>
                  </a:lnTo>
                  <a:lnTo>
                    <a:pt x="5030" y="344952"/>
                  </a:lnTo>
                  <a:lnTo>
                    <a:pt x="0" y="320040"/>
                  </a:lnTo>
                  <a:lnTo>
                    <a:pt x="0" y="64008"/>
                  </a:lnTo>
                  <a:close/>
                </a:path>
              </a:pathLst>
            </a:custGeom>
            <a:ln w="1143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5162" y="4013453"/>
              <a:ext cx="7299959" cy="327660"/>
            </a:xfrm>
            <a:custGeom>
              <a:avLst/>
              <a:gdLst/>
              <a:ahLst/>
              <a:cxnLst/>
              <a:rect l="l" t="t" r="r" b="b"/>
              <a:pathLst>
                <a:path w="7299959" h="327660">
                  <a:moveTo>
                    <a:pt x="7299959" y="0"/>
                  </a:moveTo>
                  <a:lnTo>
                    <a:pt x="0" y="0"/>
                  </a:lnTo>
                  <a:lnTo>
                    <a:pt x="0" y="327660"/>
                  </a:lnTo>
                  <a:lnTo>
                    <a:pt x="7299959" y="327660"/>
                  </a:lnTo>
                  <a:lnTo>
                    <a:pt x="729995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5162" y="4013453"/>
              <a:ext cx="7299959" cy="327660"/>
            </a:xfrm>
            <a:custGeom>
              <a:avLst/>
              <a:gdLst/>
              <a:ahLst/>
              <a:cxnLst/>
              <a:rect l="l" t="t" r="r" b="b"/>
              <a:pathLst>
                <a:path w="7299959" h="327660">
                  <a:moveTo>
                    <a:pt x="0" y="0"/>
                  </a:moveTo>
                  <a:lnTo>
                    <a:pt x="7299959" y="0"/>
                  </a:lnTo>
                  <a:lnTo>
                    <a:pt x="7299959" y="327660"/>
                  </a:lnTo>
                  <a:lnTo>
                    <a:pt x="0" y="327660"/>
                  </a:lnTo>
                  <a:lnTo>
                    <a:pt x="0" y="0"/>
                  </a:lnTo>
                  <a:close/>
                </a:path>
              </a:pathLst>
            </a:custGeom>
            <a:ln w="11430">
              <a:solidFill>
                <a:srgbClr val="9A9F7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79397" y="3821431"/>
              <a:ext cx="5110480" cy="384175"/>
            </a:xfrm>
            <a:custGeom>
              <a:avLst/>
              <a:gdLst/>
              <a:ahLst/>
              <a:cxnLst/>
              <a:rect l="l" t="t" r="r" b="b"/>
              <a:pathLst>
                <a:path w="5110480" h="384175">
                  <a:moveTo>
                    <a:pt x="5045964" y="0"/>
                  </a:moveTo>
                  <a:lnTo>
                    <a:pt x="64008" y="0"/>
                  </a:lnTo>
                  <a:lnTo>
                    <a:pt x="39095" y="5029"/>
                  </a:lnTo>
                  <a:lnTo>
                    <a:pt x="18749" y="18745"/>
                  </a:lnTo>
                  <a:lnTo>
                    <a:pt x="5030" y="39090"/>
                  </a:lnTo>
                  <a:lnTo>
                    <a:pt x="0" y="64007"/>
                  </a:lnTo>
                  <a:lnTo>
                    <a:pt x="0" y="320039"/>
                  </a:lnTo>
                  <a:lnTo>
                    <a:pt x="5030" y="344952"/>
                  </a:lnTo>
                  <a:lnTo>
                    <a:pt x="18749" y="365298"/>
                  </a:lnTo>
                  <a:lnTo>
                    <a:pt x="39095" y="379017"/>
                  </a:lnTo>
                  <a:lnTo>
                    <a:pt x="64008" y="384047"/>
                  </a:lnTo>
                  <a:lnTo>
                    <a:pt x="5045964" y="384047"/>
                  </a:lnTo>
                  <a:lnTo>
                    <a:pt x="5070876" y="379017"/>
                  </a:lnTo>
                  <a:lnTo>
                    <a:pt x="5091222" y="365298"/>
                  </a:lnTo>
                  <a:lnTo>
                    <a:pt x="5104941" y="344952"/>
                  </a:lnTo>
                  <a:lnTo>
                    <a:pt x="5109972" y="320039"/>
                  </a:lnTo>
                  <a:lnTo>
                    <a:pt x="5109972" y="64007"/>
                  </a:lnTo>
                  <a:lnTo>
                    <a:pt x="5104941" y="39090"/>
                  </a:lnTo>
                  <a:lnTo>
                    <a:pt x="5091222" y="18745"/>
                  </a:lnTo>
                  <a:lnTo>
                    <a:pt x="5070876" y="5029"/>
                  </a:lnTo>
                  <a:lnTo>
                    <a:pt x="5045964" y="0"/>
                  </a:lnTo>
                  <a:close/>
                </a:path>
              </a:pathLst>
            </a:custGeom>
            <a:solidFill>
              <a:srgbClr val="9A9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79397" y="3821431"/>
              <a:ext cx="5110480" cy="384175"/>
            </a:xfrm>
            <a:custGeom>
              <a:avLst/>
              <a:gdLst/>
              <a:ahLst/>
              <a:cxnLst/>
              <a:rect l="l" t="t" r="r" b="b"/>
              <a:pathLst>
                <a:path w="5110480" h="384175">
                  <a:moveTo>
                    <a:pt x="0" y="64007"/>
                  </a:moveTo>
                  <a:lnTo>
                    <a:pt x="5030" y="39090"/>
                  </a:lnTo>
                  <a:lnTo>
                    <a:pt x="18749" y="18745"/>
                  </a:lnTo>
                  <a:lnTo>
                    <a:pt x="39095" y="5029"/>
                  </a:lnTo>
                  <a:lnTo>
                    <a:pt x="64008" y="0"/>
                  </a:lnTo>
                  <a:lnTo>
                    <a:pt x="5045964" y="0"/>
                  </a:lnTo>
                  <a:lnTo>
                    <a:pt x="5070876" y="5029"/>
                  </a:lnTo>
                  <a:lnTo>
                    <a:pt x="5091222" y="18745"/>
                  </a:lnTo>
                  <a:lnTo>
                    <a:pt x="5104941" y="39090"/>
                  </a:lnTo>
                  <a:lnTo>
                    <a:pt x="5109972" y="64007"/>
                  </a:lnTo>
                  <a:lnTo>
                    <a:pt x="5109972" y="320039"/>
                  </a:lnTo>
                  <a:lnTo>
                    <a:pt x="5104941" y="344952"/>
                  </a:lnTo>
                  <a:lnTo>
                    <a:pt x="5091222" y="365298"/>
                  </a:lnTo>
                  <a:lnTo>
                    <a:pt x="5070876" y="379017"/>
                  </a:lnTo>
                  <a:lnTo>
                    <a:pt x="5045964" y="384047"/>
                  </a:lnTo>
                  <a:lnTo>
                    <a:pt x="64008" y="384047"/>
                  </a:lnTo>
                  <a:lnTo>
                    <a:pt x="39095" y="379017"/>
                  </a:lnTo>
                  <a:lnTo>
                    <a:pt x="18749" y="365298"/>
                  </a:lnTo>
                  <a:lnTo>
                    <a:pt x="5030" y="344952"/>
                  </a:lnTo>
                  <a:lnTo>
                    <a:pt x="0" y="320039"/>
                  </a:lnTo>
                  <a:lnTo>
                    <a:pt x="0" y="64007"/>
                  </a:lnTo>
                  <a:close/>
                </a:path>
              </a:pathLst>
            </a:custGeom>
            <a:ln w="1143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15162" y="4603241"/>
              <a:ext cx="7299959" cy="327660"/>
            </a:xfrm>
            <a:custGeom>
              <a:avLst/>
              <a:gdLst/>
              <a:ahLst/>
              <a:cxnLst/>
              <a:rect l="l" t="t" r="r" b="b"/>
              <a:pathLst>
                <a:path w="7299959" h="327660">
                  <a:moveTo>
                    <a:pt x="7299959" y="0"/>
                  </a:moveTo>
                  <a:lnTo>
                    <a:pt x="0" y="0"/>
                  </a:lnTo>
                  <a:lnTo>
                    <a:pt x="0" y="327659"/>
                  </a:lnTo>
                  <a:lnTo>
                    <a:pt x="7299959" y="327659"/>
                  </a:lnTo>
                  <a:lnTo>
                    <a:pt x="729995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15162" y="4603241"/>
              <a:ext cx="7299959" cy="327660"/>
            </a:xfrm>
            <a:custGeom>
              <a:avLst/>
              <a:gdLst/>
              <a:ahLst/>
              <a:cxnLst/>
              <a:rect l="l" t="t" r="r" b="b"/>
              <a:pathLst>
                <a:path w="7299959" h="327660">
                  <a:moveTo>
                    <a:pt x="0" y="0"/>
                  </a:moveTo>
                  <a:lnTo>
                    <a:pt x="7299959" y="0"/>
                  </a:lnTo>
                  <a:lnTo>
                    <a:pt x="7299959" y="327659"/>
                  </a:lnTo>
                  <a:lnTo>
                    <a:pt x="0" y="327659"/>
                  </a:lnTo>
                  <a:lnTo>
                    <a:pt x="0" y="0"/>
                  </a:lnTo>
                  <a:close/>
                </a:path>
              </a:pathLst>
            </a:custGeom>
            <a:ln w="11430">
              <a:solidFill>
                <a:srgbClr val="96A58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79397" y="4411219"/>
              <a:ext cx="5110480" cy="384175"/>
            </a:xfrm>
            <a:custGeom>
              <a:avLst/>
              <a:gdLst/>
              <a:ahLst/>
              <a:cxnLst/>
              <a:rect l="l" t="t" r="r" b="b"/>
              <a:pathLst>
                <a:path w="5110480" h="384175">
                  <a:moveTo>
                    <a:pt x="5045964" y="0"/>
                  </a:moveTo>
                  <a:lnTo>
                    <a:pt x="64008" y="0"/>
                  </a:lnTo>
                  <a:lnTo>
                    <a:pt x="39095" y="5029"/>
                  </a:lnTo>
                  <a:lnTo>
                    <a:pt x="18749" y="18745"/>
                  </a:lnTo>
                  <a:lnTo>
                    <a:pt x="5030" y="39090"/>
                  </a:lnTo>
                  <a:lnTo>
                    <a:pt x="0" y="64007"/>
                  </a:lnTo>
                  <a:lnTo>
                    <a:pt x="0" y="320039"/>
                  </a:lnTo>
                  <a:lnTo>
                    <a:pt x="5030" y="344952"/>
                  </a:lnTo>
                  <a:lnTo>
                    <a:pt x="18749" y="365298"/>
                  </a:lnTo>
                  <a:lnTo>
                    <a:pt x="39095" y="379017"/>
                  </a:lnTo>
                  <a:lnTo>
                    <a:pt x="64008" y="384047"/>
                  </a:lnTo>
                  <a:lnTo>
                    <a:pt x="5045964" y="384047"/>
                  </a:lnTo>
                  <a:lnTo>
                    <a:pt x="5070876" y="379017"/>
                  </a:lnTo>
                  <a:lnTo>
                    <a:pt x="5091222" y="365298"/>
                  </a:lnTo>
                  <a:lnTo>
                    <a:pt x="5104941" y="344952"/>
                  </a:lnTo>
                  <a:lnTo>
                    <a:pt x="5109972" y="320039"/>
                  </a:lnTo>
                  <a:lnTo>
                    <a:pt x="5109972" y="64007"/>
                  </a:lnTo>
                  <a:lnTo>
                    <a:pt x="5104941" y="39090"/>
                  </a:lnTo>
                  <a:lnTo>
                    <a:pt x="5091222" y="18745"/>
                  </a:lnTo>
                  <a:lnTo>
                    <a:pt x="5070876" y="5029"/>
                  </a:lnTo>
                  <a:lnTo>
                    <a:pt x="5045964" y="0"/>
                  </a:lnTo>
                  <a:close/>
                </a:path>
              </a:pathLst>
            </a:custGeom>
            <a:solidFill>
              <a:srgbClr val="96A5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79397" y="4411219"/>
              <a:ext cx="5110480" cy="384175"/>
            </a:xfrm>
            <a:custGeom>
              <a:avLst/>
              <a:gdLst/>
              <a:ahLst/>
              <a:cxnLst/>
              <a:rect l="l" t="t" r="r" b="b"/>
              <a:pathLst>
                <a:path w="5110480" h="384175">
                  <a:moveTo>
                    <a:pt x="0" y="64007"/>
                  </a:moveTo>
                  <a:lnTo>
                    <a:pt x="5030" y="39090"/>
                  </a:lnTo>
                  <a:lnTo>
                    <a:pt x="18749" y="18745"/>
                  </a:lnTo>
                  <a:lnTo>
                    <a:pt x="39095" y="5029"/>
                  </a:lnTo>
                  <a:lnTo>
                    <a:pt x="64008" y="0"/>
                  </a:lnTo>
                  <a:lnTo>
                    <a:pt x="5045964" y="0"/>
                  </a:lnTo>
                  <a:lnTo>
                    <a:pt x="5070876" y="5029"/>
                  </a:lnTo>
                  <a:lnTo>
                    <a:pt x="5091222" y="18745"/>
                  </a:lnTo>
                  <a:lnTo>
                    <a:pt x="5104941" y="39090"/>
                  </a:lnTo>
                  <a:lnTo>
                    <a:pt x="5109972" y="64007"/>
                  </a:lnTo>
                  <a:lnTo>
                    <a:pt x="5109972" y="320039"/>
                  </a:lnTo>
                  <a:lnTo>
                    <a:pt x="5104941" y="344952"/>
                  </a:lnTo>
                  <a:lnTo>
                    <a:pt x="5091222" y="365298"/>
                  </a:lnTo>
                  <a:lnTo>
                    <a:pt x="5070876" y="379017"/>
                  </a:lnTo>
                  <a:lnTo>
                    <a:pt x="5045964" y="384047"/>
                  </a:lnTo>
                  <a:lnTo>
                    <a:pt x="64008" y="384047"/>
                  </a:lnTo>
                  <a:lnTo>
                    <a:pt x="39095" y="379017"/>
                  </a:lnTo>
                  <a:lnTo>
                    <a:pt x="18749" y="365298"/>
                  </a:lnTo>
                  <a:lnTo>
                    <a:pt x="5030" y="344952"/>
                  </a:lnTo>
                  <a:lnTo>
                    <a:pt x="0" y="320039"/>
                  </a:lnTo>
                  <a:lnTo>
                    <a:pt x="0" y="64007"/>
                  </a:lnTo>
                  <a:close/>
                </a:path>
              </a:pathLst>
            </a:custGeom>
            <a:ln w="1143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5162" y="5193029"/>
              <a:ext cx="7299959" cy="327660"/>
            </a:xfrm>
            <a:custGeom>
              <a:avLst/>
              <a:gdLst/>
              <a:ahLst/>
              <a:cxnLst/>
              <a:rect l="l" t="t" r="r" b="b"/>
              <a:pathLst>
                <a:path w="7299959" h="327660">
                  <a:moveTo>
                    <a:pt x="7299959" y="0"/>
                  </a:moveTo>
                  <a:lnTo>
                    <a:pt x="0" y="0"/>
                  </a:lnTo>
                  <a:lnTo>
                    <a:pt x="0" y="327660"/>
                  </a:lnTo>
                  <a:lnTo>
                    <a:pt x="7299959" y="327660"/>
                  </a:lnTo>
                  <a:lnTo>
                    <a:pt x="729995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15162" y="5193029"/>
              <a:ext cx="7299959" cy="327660"/>
            </a:xfrm>
            <a:custGeom>
              <a:avLst/>
              <a:gdLst/>
              <a:ahLst/>
              <a:cxnLst/>
              <a:rect l="l" t="t" r="r" b="b"/>
              <a:pathLst>
                <a:path w="7299959" h="327660">
                  <a:moveTo>
                    <a:pt x="0" y="0"/>
                  </a:moveTo>
                  <a:lnTo>
                    <a:pt x="7299959" y="0"/>
                  </a:lnTo>
                  <a:lnTo>
                    <a:pt x="7299959" y="327660"/>
                  </a:lnTo>
                  <a:lnTo>
                    <a:pt x="0" y="327660"/>
                  </a:lnTo>
                  <a:lnTo>
                    <a:pt x="0" y="0"/>
                  </a:lnTo>
                  <a:close/>
                </a:path>
              </a:pathLst>
            </a:custGeom>
            <a:ln w="11430">
              <a:solidFill>
                <a:srgbClr val="93AA8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79397" y="5001007"/>
              <a:ext cx="5110480" cy="384175"/>
            </a:xfrm>
            <a:custGeom>
              <a:avLst/>
              <a:gdLst/>
              <a:ahLst/>
              <a:cxnLst/>
              <a:rect l="l" t="t" r="r" b="b"/>
              <a:pathLst>
                <a:path w="5110480" h="384175">
                  <a:moveTo>
                    <a:pt x="5045964" y="0"/>
                  </a:moveTo>
                  <a:lnTo>
                    <a:pt x="64008" y="0"/>
                  </a:lnTo>
                  <a:lnTo>
                    <a:pt x="39095" y="5029"/>
                  </a:lnTo>
                  <a:lnTo>
                    <a:pt x="18749" y="18745"/>
                  </a:lnTo>
                  <a:lnTo>
                    <a:pt x="5030" y="39090"/>
                  </a:lnTo>
                  <a:lnTo>
                    <a:pt x="0" y="64007"/>
                  </a:lnTo>
                  <a:lnTo>
                    <a:pt x="0" y="320039"/>
                  </a:lnTo>
                  <a:lnTo>
                    <a:pt x="5030" y="344952"/>
                  </a:lnTo>
                  <a:lnTo>
                    <a:pt x="18749" y="365298"/>
                  </a:lnTo>
                  <a:lnTo>
                    <a:pt x="39095" y="379017"/>
                  </a:lnTo>
                  <a:lnTo>
                    <a:pt x="64008" y="384047"/>
                  </a:lnTo>
                  <a:lnTo>
                    <a:pt x="5045964" y="384047"/>
                  </a:lnTo>
                  <a:lnTo>
                    <a:pt x="5070876" y="379017"/>
                  </a:lnTo>
                  <a:lnTo>
                    <a:pt x="5091222" y="365298"/>
                  </a:lnTo>
                  <a:lnTo>
                    <a:pt x="5104941" y="344952"/>
                  </a:lnTo>
                  <a:lnTo>
                    <a:pt x="5109972" y="320039"/>
                  </a:lnTo>
                  <a:lnTo>
                    <a:pt x="5109972" y="64007"/>
                  </a:lnTo>
                  <a:lnTo>
                    <a:pt x="5104941" y="39090"/>
                  </a:lnTo>
                  <a:lnTo>
                    <a:pt x="5091222" y="18745"/>
                  </a:lnTo>
                  <a:lnTo>
                    <a:pt x="5070876" y="5029"/>
                  </a:lnTo>
                  <a:lnTo>
                    <a:pt x="5045964" y="0"/>
                  </a:lnTo>
                  <a:close/>
                </a:path>
              </a:pathLst>
            </a:custGeom>
            <a:solidFill>
              <a:srgbClr val="93A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79397" y="5001007"/>
              <a:ext cx="5110480" cy="384175"/>
            </a:xfrm>
            <a:custGeom>
              <a:avLst/>
              <a:gdLst/>
              <a:ahLst/>
              <a:cxnLst/>
              <a:rect l="l" t="t" r="r" b="b"/>
              <a:pathLst>
                <a:path w="5110480" h="384175">
                  <a:moveTo>
                    <a:pt x="0" y="64007"/>
                  </a:moveTo>
                  <a:lnTo>
                    <a:pt x="5030" y="39090"/>
                  </a:lnTo>
                  <a:lnTo>
                    <a:pt x="18749" y="18745"/>
                  </a:lnTo>
                  <a:lnTo>
                    <a:pt x="39095" y="5029"/>
                  </a:lnTo>
                  <a:lnTo>
                    <a:pt x="64008" y="0"/>
                  </a:lnTo>
                  <a:lnTo>
                    <a:pt x="5045964" y="0"/>
                  </a:lnTo>
                  <a:lnTo>
                    <a:pt x="5070876" y="5029"/>
                  </a:lnTo>
                  <a:lnTo>
                    <a:pt x="5091222" y="18745"/>
                  </a:lnTo>
                  <a:lnTo>
                    <a:pt x="5104941" y="39090"/>
                  </a:lnTo>
                  <a:lnTo>
                    <a:pt x="5109972" y="64007"/>
                  </a:lnTo>
                  <a:lnTo>
                    <a:pt x="5109972" y="320039"/>
                  </a:lnTo>
                  <a:lnTo>
                    <a:pt x="5104941" y="344952"/>
                  </a:lnTo>
                  <a:lnTo>
                    <a:pt x="5091222" y="365298"/>
                  </a:lnTo>
                  <a:lnTo>
                    <a:pt x="5070876" y="379017"/>
                  </a:lnTo>
                  <a:lnTo>
                    <a:pt x="5045964" y="384047"/>
                  </a:lnTo>
                  <a:lnTo>
                    <a:pt x="64008" y="384047"/>
                  </a:lnTo>
                  <a:lnTo>
                    <a:pt x="39095" y="379017"/>
                  </a:lnTo>
                  <a:lnTo>
                    <a:pt x="18749" y="365298"/>
                  </a:lnTo>
                  <a:lnTo>
                    <a:pt x="5030" y="344952"/>
                  </a:lnTo>
                  <a:lnTo>
                    <a:pt x="0" y="320039"/>
                  </a:lnTo>
                  <a:lnTo>
                    <a:pt x="0" y="64007"/>
                  </a:lnTo>
                  <a:close/>
                </a:path>
              </a:pathLst>
            </a:custGeom>
            <a:ln w="1143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15162" y="5782817"/>
              <a:ext cx="7299959" cy="327660"/>
            </a:xfrm>
            <a:custGeom>
              <a:avLst/>
              <a:gdLst/>
              <a:ahLst/>
              <a:cxnLst/>
              <a:rect l="l" t="t" r="r" b="b"/>
              <a:pathLst>
                <a:path w="7299959" h="327660">
                  <a:moveTo>
                    <a:pt x="7299959" y="0"/>
                  </a:moveTo>
                  <a:lnTo>
                    <a:pt x="0" y="0"/>
                  </a:lnTo>
                  <a:lnTo>
                    <a:pt x="0" y="327659"/>
                  </a:lnTo>
                  <a:lnTo>
                    <a:pt x="7299959" y="327659"/>
                  </a:lnTo>
                  <a:lnTo>
                    <a:pt x="729995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15162" y="5782817"/>
              <a:ext cx="7299959" cy="327660"/>
            </a:xfrm>
            <a:custGeom>
              <a:avLst/>
              <a:gdLst/>
              <a:ahLst/>
              <a:cxnLst/>
              <a:rect l="l" t="t" r="r" b="b"/>
              <a:pathLst>
                <a:path w="7299959" h="327660">
                  <a:moveTo>
                    <a:pt x="0" y="0"/>
                  </a:moveTo>
                  <a:lnTo>
                    <a:pt x="7299959" y="0"/>
                  </a:lnTo>
                  <a:lnTo>
                    <a:pt x="7299959" y="327659"/>
                  </a:lnTo>
                  <a:lnTo>
                    <a:pt x="0" y="327659"/>
                  </a:lnTo>
                  <a:lnTo>
                    <a:pt x="0" y="0"/>
                  </a:lnTo>
                  <a:close/>
                </a:path>
              </a:pathLst>
            </a:custGeom>
            <a:ln w="11430">
              <a:solidFill>
                <a:srgbClr val="8FB08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79397" y="5590795"/>
              <a:ext cx="5110480" cy="384175"/>
            </a:xfrm>
            <a:custGeom>
              <a:avLst/>
              <a:gdLst/>
              <a:ahLst/>
              <a:cxnLst/>
              <a:rect l="l" t="t" r="r" b="b"/>
              <a:pathLst>
                <a:path w="5110480" h="384175">
                  <a:moveTo>
                    <a:pt x="5045964" y="0"/>
                  </a:moveTo>
                  <a:lnTo>
                    <a:pt x="64008" y="0"/>
                  </a:lnTo>
                  <a:lnTo>
                    <a:pt x="39095" y="5029"/>
                  </a:lnTo>
                  <a:lnTo>
                    <a:pt x="18749" y="18745"/>
                  </a:lnTo>
                  <a:lnTo>
                    <a:pt x="5030" y="39090"/>
                  </a:lnTo>
                  <a:lnTo>
                    <a:pt x="0" y="64007"/>
                  </a:lnTo>
                  <a:lnTo>
                    <a:pt x="0" y="320039"/>
                  </a:lnTo>
                  <a:lnTo>
                    <a:pt x="5030" y="344952"/>
                  </a:lnTo>
                  <a:lnTo>
                    <a:pt x="18749" y="365298"/>
                  </a:lnTo>
                  <a:lnTo>
                    <a:pt x="39095" y="379017"/>
                  </a:lnTo>
                  <a:lnTo>
                    <a:pt x="64008" y="384047"/>
                  </a:lnTo>
                  <a:lnTo>
                    <a:pt x="5045964" y="384047"/>
                  </a:lnTo>
                  <a:lnTo>
                    <a:pt x="5070876" y="379017"/>
                  </a:lnTo>
                  <a:lnTo>
                    <a:pt x="5091222" y="365298"/>
                  </a:lnTo>
                  <a:lnTo>
                    <a:pt x="5104941" y="344952"/>
                  </a:lnTo>
                  <a:lnTo>
                    <a:pt x="5109972" y="320039"/>
                  </a:lnTo>
                  <a:lnTo>
                    <a:pt x="5109972" y="64007"/>
                  </a:lnTo>
                  <a:lnTo>
                    <a:pt x="5104941" y="39090"/>
                  </a:lnTo>
                  <a:lnTo>
                    <a:pt x="5091222" y="18745"/>
                  </a:lnTo>
                  <a:lnTo>
                    <a:pt x="5070876" y="5029"/>
                  </a:lnTo>
                  <a:lnTo>
                    <a:pt x="5045964" y="0"/>
                  </a:lnTo>
                  <a:close/>
                </a:path>
              </a:pathLst>
            </a:custGeom>
            <a:solidFill>
              <a:srgbClr val="8FB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79397" y="5590795"/>
              <a:ext cx="5110480" cy="384175"/>
            </a:xfrm>
            <a:custGeom>
              <a:avLst/>
              <a:gdLst/>
              <a:ahLst/>
              <a:cxnLst/>
              <a:rect l="l" t="t" r="r" b="b"/>
              <a:pathLst>
                <a:path w="5110480" h="384175">
                  <a:moveTo>
                    <a:pt x="0" y="64007"/>
                  </a:moveTo>
                  <a:lnTo>
                    <a:pt x="5030" y="39090"/>
                  </a:lnTo>
                  <a:lnTo>
                    <a:pt x="18749" y="18745"/>
                  </a:lnTo>
                  <a:lnTo>
                    <a:pt x="39095" y="5029"/>
                  </a:lnTo>
                  <a:lnTo>
                    <a:pt x="64008" y="0"/>
                  </a:lnTo>
                  <a:lnTo>
                    <a:pt x="5045964" y="0"/>
                  </a:lnTo>
                  <a:lnTo>
                    <a:pt x="5070876" y="5029"/>
                  </a:lnTo>
                  <a:lnTo>
                    <a:pt x="5091222" y="18745"/>
                  </a:lnTo>
                  <a:lnTo>
                    <a:pt x="5104941" y="39090"/>
                  </a:lnTo>
                  <a:lnTo>
                    <a:pt x="5109972" y="64007"/>
                  </a:lnTo>
                  <a:lnTo>
                    <a:pt x="5109972" y="320039"/>
                  </a:lnTo>
                  <a:lnTo>
                    <a:pt x="5104941" y="344952"/>
                  </a:lnTo>
                  <a:lnTo>
                    <a:pt x="5091222" y="365298"/>
                  </a:lnTo>
                  <a:lnTo>
                    <a:pt x="5070876" y="379017"/>
                  </a:lnTo>
                  <a:lnTo>
                    <a:pt x="5045964" y="384047"/>
                  </a:lnTo>
                  <a:lnTo>
                    <a:pt x="64008" y="384047"/>
                  </a:lnTo>
                  <a:lnTo>
                    <a:pt x="39095" y="379017"/>
                  </a:lnTo>
                  <a:lnTo>
                    <a:pt x="18749" y="365298"/>
                  </a:lnTo>
                  <a:lnTo>
                    <a:pt x="5030" y="344952"/>
                  </a:lnTo>
                  <a:lnTo>
                    <a:pt x="0" y="320039"/>
                  </a:lnTo>
                  <a:lnTo>
                    <a:pt x="0" y="64007"/>
                  </a:lnTo>
                  <a:close/>
                </a:path>
              </a:pathLst>
            </a:custGeom>
            <a:ln w="1143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478527" y="2114640"/>
            <a:ext cx="4139565" cy="367895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Title</a:t>
            </a:r>
            <a:r>
              <a:rPr sz="13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page</a:t>
            </a:r>
            <a:r>
              <a:rPr sz="13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with</a:t>
            </a:r>
            <a:r>
              <a:rPr sz="13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page</a:t>
            </a:r>
            <a:r>
              <a:rPr sz="13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Georgia"/>
                <a:cs typeface="Georgia"/>
              </a:rPr>
              <a:t>numbers</a:t>
            </a:r>
            <a:endParaRPr sz="1300">
              <a:latin typeface="Georgia"/>
              <a:cs typeface="Georgia"/>
            </a:endParaRPr>
          </a:p>
          <a:p>
            <a:pPr marL="12700" marR="1518920">
              <a:lnSpc>
                <a:spcPct val="297600"/>
              </a:lnSpc>
            </a:pP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Lines</a:t>
            </a:r>
            <a:r>
              <a:rPr sz="13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that</a:t>
            </a:r>
            <a:r>
              <a:rPr sz="13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are</a:t>
            </a:r>
            <a:r>
              <a:rPr sz="13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double</a:t>
            </a:r>
            <a:r>
              <a:rPr sz="1300" spc="-10" dirty="0">
                <a:solidFill>
                  <a:srgbClr val="FFFFFF"/>
                </a:solidFill>
                <a:latin typeface="Georgia"/>
                <a:cs typeface="Georgia"/>
              </a:rPr>
              <a:t> spaced </a:t>
            </a:r>
            <a:endParaRPr lang="en-US" sz="1300">
              <a:solidFill>
                <a:srgbClr val="000000"/>
              </a:solidFill>
              <a:latin typeface="Georgia"/>
              <a:cs typeface="Georgia"/>
            </a:endParaRPr>
          </a:p>
          <a:p>
            <a:pPr marL="12700" marR="1518920">
              <a:lnSpc>
                <a:spcPct val="297600"/>
              </a:lnSpc>
            </a:pP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3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inch</a:t>
            </a:r>
            <a:r>
              <a:rPr sz="13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margins</a:t>
            </a:r>
            <a:r>
              <a:rPr sz="13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on</a:t>
            </a:r>
            <a:r>
              <a:rPr sz="13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all</a:t>
            </a:r>
            <a:r>
              <a:rPr sz="13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Georgia"/>
                <a:cs typeface="Georgia"/>
              </a:rPr>
              <a:t>sides</a:t>
            </a:r>
            <a:endParaRPr sz="1300">
              <a:latin typeface="Georgia"/>
              <a:cs typeface="Georgia"/>
            </a:endParaRPr>
          </a:p>
          <a:p>
            <a:pPr marL="12700" marR="5080">
              <a:lnSpc>
                <a:spcPct val="297600"/>
              </a:lnSpc>
            </a:pP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Times</a:t>
            </a:r>
            <a:r>
              <a:rPr sz="13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New</a:t>
            </a:r>
            <a:r>
              <a:rPr sz="13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Roman</a:t>
            </a:r>
            <a:r>
              <a:rPr sz="13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Georgia"/>
                <a:cs typeface="Georgia"/>
              </a:rPr>
              <a:t>12-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point</a:t>
            </a:r>
            <a:r>
              <a:rPr sz="13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font</a:t>
            </a:r>
            <a:r>
              <a:rPr sz="13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(suggested</a:t>
            </a:r>
            <a:r>
              <a:rPr sz="13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Georgia"/>
                <a:cs typeface="Georgia"/>
              </a:rPr>
              <a:t>font)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Headings</a:t>
            </a:r>
            <a:r>
              <a:rPr sz="13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(per</a:t>
            </a:r>
            <a:r>
              <a:rPr sz="13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instructor</a:t>
            </a:r>
            <a:r>
              <a:rPr sz="13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Georgia"/>
                <a:cs typeface="Georgia"/>
              </a:rPr>
              <a:t>guidelines)</a:t>
            </a:r>
            <a:endParaRPr sz="1300">
              <a:latin typeface="Georgia"/>
              <a:cs typeface="Georgia"/>
            </a:endParaRPr>
          </a:p>
          <a:p>
            <a:pPr marL="12700" marR="5080">
              <a:lnSpc>
                <a:spcPct val="297600"/>
              </a:lnSpc>
            </a:pPr>
            <a:r>
              <a:rPr lang="en-US" sz="1300" spc="-10" dirty="0">
                <a:solidFill>
                  <a:srgbClr val="FFFFFF"/>
                </a:solidFill>
                <a:latin typeface="Georgia"/>
                <a:cs typeface="Georgia"/>
              </a:rPr>
              <a:t>Citations</a:t>
            </a:r>
          </a:p>
          <a:p>
            <a:pPr marL="12700" marR="2399030">
              <a:lnSpc>
                <a:spcPct val="297600"/>
              </a:lnSpc>
            </a:pPr>
            <a:r>
              <a:rPr sz="13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lang="en-US" sz="1300" dirty="0">
                <a:solidFill>
                  <a:srgbClr val="FFFFFF"/>
                </a:solidFill>
                <a:latin typeface="Georgia"/>
                <a:cs typeface="Georgia"/>
              </a:rPr>
              <a:t>References</a:t>
            </a:r>
            <a:r>
              <a:rPr sz="13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Georgia"/>
                <a:cs typeface="Georgia"/>
              </a:rPr>
              <a:t>page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75BEDED8-C7F0-2C7F-1581-A4FAE74D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12</a:t>
            </a:fld>
            <a:endParaRPr lang="en-US"/>
          </a:p>
        </p:txBody>
      </p: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67C5D712-DE8E-E48C-247D-662DC558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45" name="Picture 44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96761DC7-36E3-04EA-8702-0F3ABC97F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8" y="6172200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3733"/>
            <a:ext cx="8844280" cy="6557009"/>
            <a:chOff x="146304" y="153733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4" y="6391655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CA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495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0"/>
                  </a:moveTo>
                  <a:lnTo>
                    <a:pt x="8833104" y="0"/>
                  </a:lnTo>
                  <a:lnTo>
                    <a:pt x="8833104" y="6547104"/>
                  </a:lnTo>
                  <a:lnTo>
                    <a:pt x="0" y="65471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B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628650" y="-112160"/>
            <a:ext cx="7886700" cy="763798"/>
          </a:xfrm>
          <a:prstGeom prst="rect">
            <a:avLst/>
          </a:prstGeom>
        </p:spPr>
        <p:txBody>
          <a:bodyPr vert="horz" wrap="square" lIns="0" tIns="207771" rIns="0" bIns="0" rtlCol="0" anchor="t">
            <a:spAutoFit/>
          </a:bodyPr>
          <a:lstStyle/>
          <a:p>
            <a:pPr marL="21266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Title</a:t>
            </a:r>
            <a:r>
              <a:rPr sz="3600" spc="-25" dirty="0"/>
              <a:t> </a:t>
            </a:r>
            <a:r>
              <a:rPr sz="3600" dirty="0"/>
              <a:t>Page</a:t>
            </a:r>
            <a:r>
              <a:rPr sz="3600" spc="-25" dirty="0"/>
              <a:t> </a:t>
            </a:r>
            <a:r>
              <a:rPr sz="3200" spc="-10" dirty="0"/>
              <a:t>Elements</a:t>
            </a:r>
            <a:endParaRPr lang="en-US" sz="3200" spc="-10" dirty="0"/>
          </a:p>
        </p:txBody>
      </p:sp>
      <p:grpSp>
        <p:nvGrpSpPr>
          <p:cNvPr id="6" name="object 6"/>
          <p:cNvGrpSpPr/>
          <p:nvPr/>
        </p:nvGrpSpPr>
        <p:grpSpPr>
          <a:xfrm>
            <a:off x="816863" y="656082"/>
            <a:ext cx="7510780" cy="5694045"/>
            <a:chOff x="512063" y="941832"/>
            <a:chExt cx="7510780" cy="56940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063" y="941832"/>
              <a:ext cx="7510259" cy="56235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12029" y="6410704"/>
              <a:ext cx="2636520" cy="219710"/>
            </a:xfrm>
            <a:custGeom>
              <a:avLst/>
              <a:gdLst/>
              <a:ahLst/>
              <a:cxnLst/>
              <a:rect l="l" t="t" r="r" b="b"/>
              <a:pathLst>
                <a:path w="2636520" h="219709">
                  <a:moveTo>
                    <a:pt x="109728" y="0"/>
                  </a:moveTo>
                  <a:lnTo>
                    <a:pt x="0" y="109728"/>
                  </a:lnTo>
                  <a:lnTo>
                    <a:pt x="109728" y="219456"/>
                  </a:lnTo>
                  <a:lnTo>
                    <a:pt x="109728" y="164592"/>
                  </a:lnTo>
                  <a:lnTo>
                    <a:pt x="2636520" y="164592"/>
                  </a:lnTo>
                  <a:lnTo>
                    <a:pt x="2636520" y="54864"/>
                  </a:lnTo>
                  <a:lnTo>
                    <a:pt x="109728" y="54864"/>
                  </a:lnTo>
                  <a:lnTo>
                    <a:pt x="1097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12029" y="6410704"/>
              <a:ext cx="2636520" cy="219710"/>
            </a:xfrm>
            <a:custGeom>
              <a:avLst/>
              <a:gdLst/>
              <a:ahLst/>
              <a:cxnLst/>
              <a:rect l="l" t="t" r="r" b="b"/>
              <a:pathLst>
                <a:path w="2636520" h="219709">
                  <a:moveTo>
                    <a:pt x="2636520" y="164592"/>
                  </a:moveTo>
                  <a:lnTo>
                    <a:pt x="109728" y="164592"/>
                  </a:lnTo>
                  <a:lnTo>
                    <a:pt x="109728" y="219456"/>
                  </a:lnTo>
                  <a:lnTo>
                    <a:pt x="0" y="109728"/>
                  </a:lnTo>
                  <a:lnTo>
                    <a:pt x="109728" y="0"/>
                  </a:lnTo>
                  <a:lnTo>
                    <a:pt x="109728" y="54864"/>
                  </a:lnTo>
                  <a:lnTo>
                    <a:pt x="2636520" y="54864"/>
                  </a:lnTo>
                  <a:lnTo>
                    <a:pt x="2636520" y="164592"/>
                  </a:lnTo>
                  <a:close/>
                </a:path>
              </a:pathLst>
            </a:custGeom>
            <a:ln w="114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57776A7-0A39-9E5C-E3C3-B6CED7D1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8AB656-AF7E-FFDD-70F8-748A1A79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13" name="Picture 12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7F731C65-70F4-3370-7699-A420D754B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95263" y="-184851"/>
            <a:ext cx="7886700" cy="132556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2105025">
              <a:lnSpc>
                <a:spcPct val="100000"/>
              </a:lnSpc>
              <a:spcBef>
                <a:spcPts val="100"/>
              </a:spcBef>
            </a:pPr>
            <a:r>
              <a:rPr dirty="0"/>
              <a:t>Title</a:t>
            </a:r>
            <a:r>
              <a:rPr spc="-35" dirty="0"/>
              <a:t> </a:t>
            </a:r>
            <a:r>
              <a:rPr dirty="0"/>
              <a:t>Page</a:t>
            </a:r>
            <a:r>
              <a:rPr spc="-30" dirty="0"/>
              <a:t> </a:t>
            </a:r>
            <a:r>
              <a:rPr dirty="0"/>
              <a:t>Line</a:t>
            </a:r>
            <a:r>
              <a:rPr spc="-30" dirty="0"/>
              <a:t> </a:t>
            </a:r>
            <a:r>
              <a:rPr spc="-10" dirty="0"/>
              <a:t>Spacing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" y="1319783"/>
            <a:ext cx="9124187" cy="52257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8EC90-881F-88C2-3DF9-B37C7769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E2103-9523-8E06-EDE3-8F95F558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7" name="Picture 6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F55B21D7-45A4-E1AF-A604-C5343E150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28650" y="127001"/>
            <a:ext cx="7886700" cy="132556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2324100">
              <a:lnSpc>
                <a:spcPct val="100000"/>
              </a:lnSpc>
              <a:spcBef>
                <a:spcPts val="100"/>
              </a:spcBef>
            </a:pPr>
            <a:r>
              <a:rPr dirty="0"/>
              <a:t>Title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</a:t>
            </a:r>
            <a:r>
              <a:rPr spc="-10" dirty="0"/>
              <a:t>Alignment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" y="1277111"/>
            <a:ext cx="9009887" cy="5266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E9F41-2FB5-DA10-51A1-6594FCBE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F4252-FFAE-68A1-F5C4-342C67A6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7" name="Picture 6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C1FBF5D4-C7E8-4191-023E-DBFFDC3F8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28650" y="3176"/>
            <a:ext cx="7886700" cy="132556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2935605">
              <a:lnSpc>
                <a:spcPct val="100000"/>
              </a:lnSpc>
              <a:spcBef>
                <a:spcPts val="100"/>
              </a:spcBef>
            </a:pPr>
            <a:r>
              <a:rPr dirty="0"/>
              <a:t>Text</a:t>
            </a:r>
            <a:r>
              <a:rPr spc="-30" dirty="0"/>
              <a:t> </a:t>
            </a:r>
            <a:r>
              <a:rPr spc="-10" dirty="0"/>
              <a:t>Elements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9435" y="1322451"/>
            <a:ext cx="9019540" cy="5031740"/>
            <a:chOff x="59435" y="1598676"/>
            <a:chExt cx="9019540" cy="50317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35" y="1598676"/>
              <a:ext cx="9019031" cy="47980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45841" y="6261353"/>
              <a:ext cx="4048125" cy="368935"/>
            </a:xfrm>
            <a:custGeom>
              <a:avLst/>
              <a:gdLst/>
              <a:ahLst/>
              <a:cxnLst/>
              <a:rect l="l" t="t" r="r" b="b"/>
              <a:pathLst>
                <a:path w="4048125" h="368934">
                  <a:moveTo>
                    <a:pt x="4047744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4047744" y="368808"/>
                  </a:lnTo>
                  <a:lnTo>
                    <a:pt x="4047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45842" y="5985128"/>
            <a:ext cx="4048125" cy="36893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00"/>
              </a:spcBef>
            </a:pPr>
            <a:r>
              <a:rPr sz="1800" spc="-10" dirty="0">
                <a:latin typeface="Franklin Gothic Book"/>
                <a:cs typeface="Franklin Gothic Book"/>
              </a:rPr>
              <a:t>“Introduction”</a:t>
            </a:r>
            <a:r>
              <a:rPr sz="1800" spc="-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should not</a:t>
            </a:r>
            <a:r>
              <a:rPr sz="1800" spc="-2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be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</a:t>
            </a:r>
            <a:r>
              <a:rPr sz="1800" spc="-1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heading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93F3AB-7F24-BFBF-ECC0-DCE67D2F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CB675D-1B34-9909-D61B-B644B348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10" name="Picture 9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DC415B3E-0B01-F797-812A-E21502DAA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039225" cy="6858000"/>
            <a:chOff x="0" y="0"/>
            <a:chExt cx="90392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4112"/>
              <a:ext cx="9038843" cy="67238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9947" y="0"/>
              <a:ext cx="3124199" cy="2382011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FF3B-B51B-7CAF-2833-A1466BE6F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EA8E0-CE4B-86C7-D533-157640D36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8" name="Picture 7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E494F0DF-77DF-4D50-F167-6290CCA83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3" y="6515100"/>
            <a:ext cx="1009650" cy="2095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1736089">
              <a:lnSpc>
                <a:spcPct val="100000"/>
              </a:lnSpc>
              <a:spcBef>
                <a:spcPts val="100"/>
              </a:spcBef>
            </a:pPr>
            <a:r>
              <a:rPr dirty="0"/>
              <a:t>Block</a:t>
            </a:r>
            <a:r>
              <a:rPr spc="-35" dirty="0"/>
              <a:t> </a:t>
            </a:r>
            <a:r>
              <a:rPr dirty="0"/>
              <a:t>Quotation</a:t>
            </a:r>
            <a:r>
              <a:rPr spc="-60" dirty="0"/>
              <a:t> </a:t>
            </a:r>
            <a:r>
              <a:rPr spc="-10" dirty="0"/>
              <a:t>Alignment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52" y="1708404"/>
            <a:ext cx="8915387" cy="50865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E7A79-8C0B-3DDA-ACB6-A0F3C246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9576F-C451-D366-3E75-EAD0C674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7" name="Picture 6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9C88DDBC-5136-E29F-BB10-1052C6194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2647315">
              <a:lnSpc>
                <a:spcPct val="100000"/>
              </a:lnSpc>
              <a:spcBef>
                <a:spcPts val="100"/>
              </a:spcBef>
            </a:pPr>
            <a:r>
              <a:rPr dirty="0"/>
              <a:t>Headings</a:t>
            </a:r>
            <a:r>
              <a:rPr spc="-95" dirty="0"/>
              <a:t> </a:t>
            </a:r>
            <a:r>
              <a:rPr spc="-10" dirty="0"/>
              <a:t>Format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94104"/>
            <a:ext cx="7635239" cy="52638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35240" y="2677667"/>
            <a:ext cx="1335405" cy="2586355"/>
          </a:xfrm>
          <a:prstGeom prst="rect">
            <a:avLst/>
          </a:prstGeom>
          <a:solidFill>
            <a:srgbClr val="D1DED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 marR="93980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Franklin Gothic Book"/>
                <a:cs typeface="Franklin Gothic Book"/>
              </a:rPr>
              <a:t>All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topics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spc="-25" dirty="0">
                <a:latin typeface="Franklin Gothic Book"/>
                <a:cs typeface="Franklin Gothic Book"/>
              </a:rPr>
              <a:t>of </a:t>
            </a:r>
            <a:r>
              <a:rPr sz="1800" spc="-10" dirty="0">
                <a:latin typeface="Franklin Gothic Book"/>
                <a:cs typeface="Franklin Gothic Book"/>
              </a:rPr>
              <a:t>equal importance </a:t>
            </a:r>
            <a:r>
              <a:rPr sz="1800" dirty="0">
                <a:latin typeface="Franklin Gothic Book"/>
                <a:cs typeface="Franklin Gothic Book"/>
              </a:rPr>
              <a:t>have</a:t>
            </a:r>
            <a:r>
              <a:rPr sz="1800" spc="-110" dirty="0">
                <a:latin typeface="Franklin Gothic Book"/>
                <a:cs typeface="Franklin Gothic Book"/>
              </a:rPr>
              <a:t> </a:t>
            </a:r>
            <a:r>
              <a:rPr sz="1800" spc="-25" dirty="0">
                <a:latin typeface="Franklin Gothic Book"/>
                <a:cs typeface="Franklin Gothic Book"/>
              </a:rPr>
              <a:t>the </a:t>
            </a:r>
            <a:r>
              <a:rPr sz="1800" dirty="0">
                <a:latin typeface="Franklin Gothic Book"/>
                <a:cs typeface="Franklin Gothic Book"/>
              </a:rPr>
              <a:t>same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level </a:t>
            </a:r>
            <a:r>
              <a:rPr sz="1800" dirty="0">
                <a:latin typeface="Franklin Gothic Book"/>
                <a:cs typeface="Franklin Gothic Book"/>
              </a:rPr>
              <a:t>of</a:t>
            </a:r>
            <a:r>
              <a:rPr sz="1800" spc="-2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heading throughout </a:t>
            </a:r>
            <a:r>
              <a:rPr sz="1800" spc="-25" dirty="0">
                <a:latin typeface="Franklin Gothic Book"/>
                <a:cs typeface="Franklin Gothic Book"/>
              </a:rPr>
              <a:t>the </a:t>
            </a:r>
            <a:r>
              <a:rPr sz="1800" spc="-10" dirty="0">
                <a:latin typeface="Franklin Gothic Book"/>
                <a:cs typeface="Franklin Gothic Book"/>
              </a:rPr>
              <a:t>manuscript.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5240" y="5381244"/>
            <a:ext cx="1335405" cy="954405"/>
          </a:xfrm>
          <a:prstGeom prst="rect">
            <a:avLst/>
          </a:prstGeom>
          <a:solidFill>
            <a:srgbClr val="61898A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 marR="106045">
              <a:lnSpc>
                <a:spcPct val="100000"/>
              </a:lnSpc>
              <a:spcBef>
                <a:spcPts val="315"/>
              </a:spcBef>
            </a:pPr>
            <a:r>
              <a:rPr sz="1400" dirty="0">
                <a:latin typeface="Franklin Gothic Book"/>
                <a:cs typeface="Franklin Gothic Book"/>
              </a:rPr>
              <a:t>Level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2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are </a:t>
            </a:r>
            <a:r>
              <a:rPr sz="1400" dirty="0">
                <a:latin typeface="Franklin Gothic Book"/>
                <a:cs typeface="Franklin Gothic Book"/>
              </a:rPr>
              <a:t>subsections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of </a:t>
            </a:r>
            <a:r>
              <a:rPr sz="1400" dirty="0">
                <a:latin typeface="Franklin Gothic Book"/>
                <a:cs typeface="Franklin Gothic Book"/>
              </a:rPr>
              <a:t>Level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1,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and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so on.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6A50C-12E7-CF11-5E79-B528CF75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F6FC6-496D-18FC-5A53-219BBECB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9" name="Picture 8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70880DBB-79A2-DFF2-09B7-01A08486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88" y="1028700"/>
            <a:ext cx="1504950" cy="390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47675" y="291381"/>
            <a:ext cx="7886700" cy="82535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152082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Why</a:t>
            </a:r>
            <a:r>
              <a:rPr sz="4000" spc="-20" dirty="0"/>
              <a:t> </a:t>
            </a:r>
            <a:r>
              <a:rPr sz="4000" dirty="0"/>
              <a:t>do</a:t>
            </a:r>
            <a:r>
              <a:rPr sz="4000" spc="-35" dirty="0"/>
              <a:t> </a:t>
            </a:r>
            <a:r>
              <a:rPr sz="4000" dirty="0"/>
              <a:t>you</a:t>
            </a:r>
            <a:r>
              <a:rPr sz="4000" spc="-20" dirty="0"/>
              <a:t> </a:t>
            </a:r>
            <a:r>
              <a:rPr sz="4000" dirty="0"/>
              <a:t>have</a:t>
            </a:r>
            <a:r>
              <a:rPr sz="4000" spc="-35" dirty="0"/>
              <a:t> </a:t>
            </a:r>
            <a:r>
              <a:rPr sz="4000" dirty="0"/>
              <a:t>to</a:t>
            </a:r>
            <a:r>
              <a:rPr sz="4000" spc="-45" dirty="0"/>
              <a:t> </a:t>
            </a:r>
            <a:r>
              <a:rPr sz="4000" dirty="0"/>
              <a:t>use</a:t>
            </a:r>
            <a:r>
              <a:rPr sz="4000" spc="-25" dirty="0"/>
              <a:t> </a:t>
            </a:r>
            <a:r>
              <a:rPr sz="4000" spc="-20" dirty="0"/>
              <a:t>APA?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546352"/>
            <a:ext cx="8006715" cy="446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763270" indent="-280035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77777"/>
              <a:buFont typeface="Wingdings 2"/>
              <a:buChar char="⚫"/>
              <a:tabLst>
                <a:tab pos="285115" algn="l"/>
              </a:tabLst>
            </a:pPr>
            <a:r>
              <a:rPr sz="2700" dirty="0">
                <a:latin typeface="Georgia"/>
                <a:cs typeface="Georgia"/>
              </a:rPr>
              <a:t>Because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learning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write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means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mastering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an </a:t>
            </a:r>
            <a:r>
              <a:rPr sz="2700" dirty="0">
                <a:latin typeface="Georgia"/>
                <a:cs typeface="Georgia"/>
              </a:rPr>
              <a:t>accepted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uniform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writing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style.</a:t>
            </a:r>
            <a:endParaRPr sz="2700">
              <a:latin typeface="Georgia"/>
              <a:cs typeface="Georgia"/>
            </a:endParaRPr>
          </a:p>
          <a:p>
            <a:pPr marL="285115" indent="-279400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77777"/>
              <a:buFont typeface="Wingdings 2"/>
              <a:buChar char="⚫"/>
              <a:tabLst>
                <a:tab pos="285115" algn="l"/>
              </a:tabLst>
            </a:pPr>
            <a:r>
              <a:rPr sz="2700" dirty="0">
                <a:latin typeface="Georgia"/>
                <a:cs typeface="Georgia"/>
              </a:rPr>
              <a:t>Helps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reader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locate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materials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used.</a:t>
            </a:r>
            <a:endParaRPr sz="2700">
              <a:latin typeface="Georgia"/>
              <a:cs typeface="Georgia"/>
            </a:endParaRPr>
          </a:p>
          <a:p>
            <a:pPr marL="285115" marR="5080" indent="-280035">
              <a:lnSpc>
                <a:spcPct val="100000"/>
              </a:lnSpc>
              <a:spcBef>
                <a:spcPts val="650"/>
              </a:spcBef>
              <a:buClr>
                <a:srgbClr val="D16349"/>
              </a:buClr>
              <a:buSzPct val="77777"/>
              <a:buFont typeface="Wingdings 2"/>
              <a:buChar char="⚫"/>
              <a:tabLst>
                <a:tab pos="285115" algn="l"/>
              </a:tabLst>
            </a:pPr>
            <a:r>
              <a:rPr sz="2700" dirty="0">
                <a:latin typeface="Georgia"/>
                <a:cs typeface="Georgia"/>
              </a:rPr>
              <a:t>Gives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credit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authors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provides</a:t>
            </a:r>
            <a:r>
              <a:rPr sz="2700" spc="-7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standard </a:t>
            </a:r>
            <a:r>
              <a:rPr sz="2700" dirty="0">
                <a:latin typeface="Georgia"/>
                <a:cs typeface="Georgia"/>
              </a:rPr>
              <a:t>format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each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citation.</a:t>
            </a:r>
            <a:endParaRPr sz="2700">
              <a:latin typeface="Georgia"/>
              <a:cs typeface="Georgia"/>
            </a:endParaRPr>
          </a:p>
          <a:p>
            <a:pPr marL="285115" marR="363855" indent="-28003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77777"/>
              <a:buFont typeface="Wingdings 2"/>
              <a:buChar char="⚫"/>
              <a:tabLst>
                <a:tab pos="285115" algn="l"/>
              </a:tabLst>
            </a:pPr>
            <a:r>
              <a:rPr sz="2700" dirty="0">
                <a:latin typeface="Georgia"/>
                <a:cs typeface="Georgia"/>
              </a:rPr>
              <a:t>Allow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readers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focus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more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on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your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ideas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by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not </a:t>
            </a:r>
            <a:r>
              <a:rPr sz="2700" dirty="0">
                <a:latin typeface="Georgia"/>
                <a:cs typeface="Georgia"/>
              </a:rPr>
              <a:t>distracting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them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with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unfamiliar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formatting.</a:t>
            </a:r>
            <a:endParaRPr sz="2700">
              <a:latin typeface="Georgia"/>
              <a:cs typeface="Georgia"/>
            </a:endParaRPr>
          </a:p>
          <a:p>
            <a:pPr marL="285115" marR="134620" indent="-280035">
              <a:lnSpc>
                <a:spcPct val="100000"/>
              </a:lnSpc>
              <a:spcBef>
                <a:spcPts val="650"/>
              </a:spcBef>
              <a:buClr>
                <a:srgbClr val="D16349"/>
              </a:buClr>
              <a:buSzPct val="77777"/>
              <a:buFont typeface="Wingdings 2"/>
              <a:buChar char="⚫"/>
              <a:tabLst>
                <a:tab pos="285115" algn="l"/>
              </a:tabLst>
            </a:pPr>
            <a:r>
              <a:rPr sz="2700" dirty="0">
                <a:latin typeface="Georgia"/>
                <a:cs typeface="Georgia"/>
              </a:rPr>
              <a:t>Establish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your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credibility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or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ethos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field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by </a:t>
            </a:r>
            <a:r>
              <a:rPr sz="2700" dirty="0">
                <a:latin typeface="Georgia"/>
                <a:cs typeface="Georgia"/>
              </a:rPr>
              <a:t>demonstrating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awareness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your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audience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and </a:t>
            </a:r>
            <a:r>
              <a:rPr sz="2700" dirty="0">
                <a:latin typeface="Georgia"/>
                <a:cs typeface="Georgia"/>
              </a:rPr>
              <a:t>their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needs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as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fellow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researchers.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BA959-1B23-DBC1-6CFE-BD18FD68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34BDB-7255-1C28-EC2C-8B5A1198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9" name="Picture 8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411D5E4A-4B71-5DC8-F5D8-7E69F433F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8" y="6172200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460"/>
          </a:xfrm>
          <a:prstGeom prst="rect">
            <a:avLst/>
          </a:prstGeom>
          <a:solidFill>
            <a:srgbClr val="EDC1B6"/>
          </a:solidFill>
        </p:spPr>
        <p:txBody>
          <a:bodyPr vert="horz" wrap="square" lIns="0" tIns="196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45"/>
              </a:spcBef>
            </a:pPr>
            <a:r>
              <a:rPr dirty="0"/>
              <a:t>HOT</a:t>
            </a:r>
            <a:r>
              <a:rPr spc="-10" dirty="0"/>
              <a:t> </a:t>
            </a:r>
            <a:r>
              <a:rPr spc="-25" dirty="0"/>
              <a:t>TIP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28650" y="987425"/>
            <a:ext cx="7886700" cy="5586145"/>
          </a:xfrm>
          <a:prstGeom prst="rect">
            <a:avLst/>
          </a:prstGeom>
        </p:spPr>
        <p:txBody>
          <a:bodyPr vert="horz" wrap="square" lIns="0" tIns="165100" rIns="0" bIns="0" rtlCol="0" anchor="t">
            <a:spAutoFit/>
          </a:bodyPr>
          <a:lstStyle/>
          <a:p>
            <a:pPr marL="47879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Writing</a:t>
            </a:r>
            <a:r>
              <a:rPr sz="2000" spc="-45" dirty="0"/>
              <a:t> </a:t>
            </a:r>
            <a:r>
              <a:rPr sz="2000" spc="-10" dirty="0"/>
              <a:t>From</a:t>
            </a:r>
            <a:r>
              <a:rPr sz="2000" spc="-70" dirty="0"/>
              <a:t> </a:t>
            </a:r>
            <a:r>
              <a:rPr sz="2000" dirty="0"/>
              <a:t>an</a:t>
            </a:r>
            <a:r>
              <a:rPr sz="2000" spc="-60" dirty="0"/>
              <a:t> </a:t>
            </a:r>
            <a:r>
              <a:rPr sz="2000" spc="-10" dirty="0"/>
              <a:t>Outline</a:t>
            </a:r>
            <a:endParaRPr lang="en-US" sz="2000" spc="-10"/>
          </a:p>
          <a:p>
            <a:pPr marL="764540" indent="-28575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765175" algn="l"/>
              </a:tabLst>
            </a:pPr>
            <a:r>
              <a:rPr sz="2000" dirty="0"/>
              <a:t>Ensures</a:t>
            </a:r>
            <a:r>
              <a:rPr sz="2000" spc="-35" dirty="0"/>
              <a:t> </a:t>
            </a:r>
            <a:r>
              <a:rPr sz="2000" dirty="0"/>
              <a:t>that</a:t>
            </a:r>
            <a:r>
              <a:rPr sz="2000" spc="-45" dirty="0"/>
              <a:t> </a:t>
            </a:r>
            <a:r>
              <a:rPr sz="2000" dirty="0"/>
              <a:t>the</a:t>
            </a:r>
            <a:r>
              <a:rPr sz="2000" spc="-50" dirty="0"/>
              <a:t> </a:t>
            </a:r>
            <a:r>
              <a:rPr sz="2000" dirty="0"/>
              <a:t>flow</a:t>
            </a:r>
            <a:r>
              <a:rPr sz="2000" spc="-35" dirty="0"/>
              <a:t> </a:t>
            </a:r>
            <a:r>
              <a:rPr sz="2000" dirty="0"/>
              <a:t>of</a:t>
            </a:r>
            <a:r>
              <a:rPr sz="2000" spc="-40" dirty="0"/>
              <a:t> </a:t>
            </a:r>
            <a:r>
              <a:rPr sz="2000" dirty="0"/>
              <a:t>your</a:t>
            </a:r>
            <a:r>
              <a:rPr sz="2000" spc="-40" dirty="0"/>
              <a:t> </a:t>
            </a:r>
            <a:r>
              <a:rPr sz="2000" dirty="0"/>
              <a:t>paper</a:t>
            </a:r>
            <a:r>
              <a:rPr sz="2000" spc="-45" dirty="0"/>
              <a:t> </a:t>
            </a:r>
            <a:r>
              <a:rPr sz="2000" dirty="0"/>
              <a:t>reflects</a:t>
            </a:r>
            <a:r>
              <a:rPr sz="2000" spc="-50" dirty="0"/>
              <a:t> </a:t>
            </a:r>
            <a:r>
              <a:rPr sz="2000" dirty="0"/>
              <a:t>the</a:t>
            </a:r>
            <a:r>
              <a:rPr sz="2000" spc="-40" dirty="0"/>
              <a:t> </a:t>
            </a:r>
            <a:r>
              <a:rPr sz="2000" dirty="0"/>
              <a:t>logic</a:t>
            </a:r>
            <a:r>
              <a:rPr sz="2000" spc="-40" dirty="0"/>
              <a:t> </a:t>
            </a:r>
            <a:r>
              <a:rPr sz="2000" dirty="0"/>
              <a:t>of</a:t>
            </a:r>
            <a:r>
              <a:rPr sz="2000" spc="-40" dirty="0"/>
              <a:t> </a:t>
            </a:r>
            <a:r>
              <a:rPr sz="2000" dirty="0"/>
              <a:t>your</a:t>
            </a:r>
            <a:r>
              <a:rPr sz="2000" spc="-40" dirty="0"/>
              <a:t> </a:t>
            </a:r>
            <a:r>
              <a:rPr sz="2000" dirty="0"/>
              <a:t>research</a:t>
            </a:r>
            <a:r>
              <a:rPr sz="2000" spc="-55" dirty="0"/>
              <a:t> </a:t>
            </a:r>
            <a:r>
              <a:rPr sz="2000" dirty="0"/>
              <a:t>or</a:t>
            </a:r>
            <a:r>
              <a:rPr sz="2000" spc="-40" dirty="0"/>
              <a:t> </a:t>
            </a:r>
            <a:r>
              <a:rPr sz="2000" spc="-10" dirty="0"/>
              <a:t>ideas.</a:t>
            </a:r>
          </a:p>
          <a:p>
            <a:pPr marL="764540" indent="-28575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765175" algn="l"/>
              </a:tabLst>
            </a:pPr>
            <a:r>
              <a:rPr dirty="0"/>
              <a:t>Helps</a:t>
            </a:r>
            <a:r>
              <a:rPr spc="-35" dirty="0"/>
              <a:t> </a:t>
            </a:r>
            <a:r>
              <a:rPr spc="-25" dirty="0"/>
              <a:t>to:</a:t>
            </a:r>
          </a:p>
          <a:p>
            <a:pPr marL="1221740" lvl="1" indent="-285750">
              <a:lnSpc>
                <a:spcPct val="100000"/>
              </a:lnSpc>
              <a:buFont typeface="Arial"/>
              <a:buChar char="•"/>
              <a:tabLst>
                <a:tab pos="1222375" algn="l"/>
              </a:tabLst>
            </a:pPr>
            <a:r>
              <a:rPr sz="1800" dirty="0">
                <a:latin typeface="Franklin Gothic Book"/>
                <a:cs typeface="Franklin Gothic Book"/>
              </a:rPr>
              <a:t>Identify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main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ideas</a:t>
            </a:r>
            <a:endParaRPr sz="1800">
              <a:latin typeface="Franklin Gothic Book"/>
              <a:cs typeface="Franklin Gothic Book"/>
            </a:endParaRPr>
          </a:p>
          <a:p>
            <a:pPr marL="1221740" lvl="1" indent="-285750">
              <a:lnSpc>
                <a:spcPct val="100000"/>
              </a:lnSpc>
              <a:buFont typeface="Arial"/>
              <a:buChar char="•"/>
              <a:tabLst>
                <a:tab pos="1222375" algn="l"/>
              </a:tabLst>
            </a:pPr>
            <a:r>
              <a:rPr sz="1800" dirty="0">
                <a:latin typeface="Franklin Gothic Book"/>
                <a:cs typeface="Franklin Gothic Book"/>
              </a:rPr>
              <a:t>Define</a:t>
            </a:r>
            <a:r>
              <a:rPr sz="1800" spc="-1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subordinate </a:t>
            </a:r>
            <a:r>
              <a:rPr sz="1800" spc="-20" dirty="0">
                <a:latin typeface="Franklin Gothic Book"/>
                <a:cs typeface="Franklin Gothic Book"/>
              </a:rPr>
              <a:t>ideas</a:t>
            </a:r>
            <a:endParaRPr sz="1800">
              <a:latin typeface="Franklin Gothic Book"/>
              <a:cs typeface="Franklin Gothic Book"/>
            </a:endParaRPr>
          </a:p>
          <a:p>
            <a:pPr marL="1221740" lvl="1" indent="-285750">
              <a:lnSpc>
                <a:spcPct val="100000"/>
              </a:lnSpc>
              <a:buFont typeface="Arial"/>
              <a:buChar char="•"/>
              <a:tabLst>
                <a:tab pos="1222375" algn="l"/>
              </a:tabLst>
            </a:pPr>
            <a:r>
              <a:rPr sz="1800" dirty="0">
                <a:latin typeface="Franklin Gothic Book"/>
                <a:cs typeface="Franklin Gothic Book"/>
              </a:rPr>
              <a:t>Focus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your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writing</a:t>
            </a:r>
            <a:endParaRPr sz="1800">
              <a:latin typeface="Franklin Gothic Book"/>
              <a:cs typeface="Franklin Gothic Book"/>
            </a:endParaRPr>
          </a:p>
          <a:p>
            <a:pPr marL="1221740" lvl="1" indent="-285750">
              <a:lnSpc>
                <a:spcPct val="100000"/>
              </a:lnSpc>
              <a:buFont typeface="Arial"/>
              <a:buChar char="•"/>
              <a:tabLst>
                <a:tab pos="1222375" algn="l"/>
              </a:tabLst>
            </a:pPr>
            <a:r>
              <a:rPr sz="1800" dirty="0">
                <a:latin typeface="Franklin Gothic Book"/>
                <a:cs typeface="Franklin Gothic Book"/>
              </a:rPr>
              <a:t>Avoid</a:t>
            </a:r>
            <a:r>
              <a:rPr sz="1800" spc="-9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tangential</a:t>
            </a:r>
            <a:r>
              <a:rPr sz="1800" spc="-8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excursions</a:t>
            </a:r>
            <a:endParaRPr sz="1800">
              <a:latin typeface="Franklin Gothic Book"/>
              <a:cs typeface="Franklin Gothic Book"/>
            </a:endParaRPr>
          </a:p>
          <a:p>
            <a:pPr marL="1221740" lvl="1" indent="-285750">
              <a:lnSpc>
                <a:spcPct val="100000"/>
              </a:lnSpc>
              <a:buFont typeface="Arial"/>
              <a:buChar char="•"/>
              <a:tabLst>
                <a:tab pos="1222375" algn="l"/>
              </a:tabLst>
            </a:pPr>
            <a:r>
              <a:rPr sz="1800" dirty="0">
                <a:latin typeface="Franklin Gothic Book"/>
                <a:cs typeface="Franklin Gothic Book"/>
              </a:rPr>
              <a:t>Find</a:t>
            </a:r>
            <a:r>
              <a:rPr sz="1800" spc="-2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omissions</a:t>
            </a:r>
            <a:endParaRPr sz="1800">
              <a:latin typeface="Franklin Gothic Book"/>
              <a:cs typeface="Franklin Gothic Book"/>
            </a:endParaRPr>
          </a:p>
          <a:p>
            <a:pPr marL="764540" indent="-28575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765175" algn="l"/>
              </a:tabLst>
            </a:pPr>
            <a:r>
              <a:rPr sz="2000" dirty="0"/>
              <a:t>Helps</a:t>
            </a:r>
            <a:r>
              <a:rPr sz="2000" spc="-40" dirty="0"/>
              <a:t> </a:t>
            </a:r>
            <a:r>
              <a:rPr sz="2000" dirty="0"/>
              <a:t>to</a:t>
            </a:r>
            <a:r>
              <a:rPr sz="2000" spc="-65" dirty="0"/>
              <a:t> </a:t>
            </a:r>
            <a:r>
              <a:rPr sz="2000" dirty="0"/>
              <a:t>designate</a:t>
            </a:r>
            <a:r>
              <a:rPr sz="2000" spc="-40" dirty="0"/>
              <a:t> </a:t>
            </a:r>
            <a:r>
              <a:rPr sz="2000" dirty="0"/>
              <a:t>headings</a:t>
            </a:r>
            <a:r>
              <a:rPr sz="2000" spc="-35" dirty="0"/>
              <a:t> </a:t>
            </a:r>
            <a:r>
              <a:rPr sz="2000" dirty="0"/>
              <a:t>and</a:t>
            </a:r>
            <a:r>
              <a:rPr sz="2000" spc="-55" dirty="0"/>
              <a:t> </a:t>
            </a:r>
            <a:r>
              <a:rPr sz="2000" dirty="0"/>
              <a:t>subheadings</a:t>
            </a:r>
            <a:r>
              <a:rPr sz="2000" spc="-45" dirty="0"/>
              <a:t> </a:t>
            </a:r>
            <a:r>
              <a:rPr sz="2000" dirty="0"/>
              <a:t>you</a:t>
            </a:r>
            <a:r>
              <a:rPr sz="2000" spc="-55" dirty="0"/>
              <a:t> </a:t>
            </a:r>
            <a:r>
              <a:rPr sz="2000" dirty="0"/>
              <a:t>will</a:t>
            </a:r>
            <a:r>
              <a:rPr sz="2000" spc="-45" dirty="0"/>
              <a:t> </a:t>
            </a:r>
            <a:r>
              <a:rPr sz="2000" dirty="0"/>
              <a:t>use</a:t>
            </a:r>
            <a:r>
              <a:rPr sz="2000" spc="-65" dirty="0"/>
              <a:t> </a:t>
            </a:r>
            <a:r>
              <a:rPr sz="2000" dirty="0"/>
              <a:t>in</a:t>
            </a:r>
            <a:r>
              <a:rPr sz="2000" spc="-55" dirty="0"/>
              <a:t> </a:t>
            </a:r>
            <a:r>
              <a:rPr sz="2000" dirty="0"/>
              <a:t>you</a:t>
            </a:r>
            <a:r>
              <a:rPr sz="2000" spc="-40" dirty="0"/>
              <a:t> </a:t>
            </a:r>
            <a:r>
              <a:rPr sz="2000" spc="-10" dirty="0"/>
              <a:t>paper</a:t>
            </a:r>
          </a:p>
          <a:p>
            <a:pPr marL="765175" marR="12255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765810" algn="l"/>
              </a:tabLst>
            </a:pPr>
            <a:r>
              <a:rPr sz="2000" dirty="0"/>
              <a:t>Helps</a:t>
            </a:r>
            <a:r>
              <a:rPr sz="2000" spc="-25" dirty="0"/>
              <a:t> </a:t>
            </a:r>
            <a:r>
              <a:rPr sz="2000" dirty="0"/>
              <a:t>to</a:t>
            </a:r>
            <a:r>
              <a:rPr sz="2000" spc="-50" dirty="0"/>
              <a:t> </a:t>
            </a:r>
            <a:r>
              <a:rPr sz="2000" dirty="0"/>
              <a:t>ensure</a:t>
            </a:r>
            <a:r>
              <a:rPr sz="2000" spc="-35" dirty="0"/>
              <a:t> </a:t>
            </a:r>
            <a:r>
              <a:rPr sz="2000" dirty="0"/>
              <a:t>that</a:t>
            </a:r>
            <a:r>
              <a:rPr sz="2000" spc="-40" dirty="0"/>
              <a:t> </a:t>
            </a:r>
            <a:r>
              <a:rPr sz="2000" dirty="0"/>
              <a:t>your</a:t>
            </a:r>
            <a:r>
              <a:rPr sz="2000" spc="-40" dirty="0"/>
              <a:t> </a:t>
            </a:r>
            <a:r>
              <a:rPr sz="2000" dirty="0"/>
              <a:t>grading</a:t>
            </a:r>
            <a:r>
              <a:rPr sz="2000" spc="-35" dirty="0"/>
              <a:t> </a:t>
            </a:r>
            <a:r>
              <a:rPr sz="2000" dirty="0"/>
              <a:t>rubric</a:t>
            </a:r>
            <a:r>
              <a:rPr sz="2000" spc="-35" dirty="0"/>
              <a:t> </a:t>
            </a:r>
            <a:r>
              <a:rPr sz="2000" dirty="0"/>
              <a:t>and</a:t>
            </a:r>
            <a:r>
              <a:rPr sz="2000" spc="-35" dirty="0"/>
              <a:t> </a:t>
            </a:r>
            <a:r>
              <a:rPr sz="2000" dirty="0"/>
              <a:t>your</a:t>
            </a:r>
            <a:r>
              <a:rPr sz="2000" spc="-40" dirty="0"/>
              <a:t> </a:t>
            </a:r>
            <a:r>
              <a:rPr sz="2000" dirty="0"/>
              <a:t>paper</a:t>
            </a:r>
            <a:r>
              <a:rPr sz="2000" spc="-40" dirty="0"/>
              <a:t> </a:t>
            </a:r>
            <a:r>
              <a:rPr sz="2000" dirty="0"/>
              <a:t>meet</a:t>
            </a:r>
            <a:r>
              <a:rPr sz="2000" spc="-40" dirty="0"/>
              <a:t> </a:t>
            </a:r>
            <a:r>
              <a:rPr sz="2000" dirty="0"/>
              <a:t>all</a:t>
            </a:r>
            <a:r>
              <a:rPr sz="2000" spc="-40" dirty="0"/>
              <a:t> </a:t>
            </a:r>
            <a:r>
              <a:rPr sz="2000" dirty="0"/>
              <a:t>the</a:t>
            </a:r>
            <a:r>
              <a:rPr sz="2000" spc="-40" dirty="0"/>
              <a:t> </a:t>
            </a:r>
            <a:r>
              <a:rPr sz="2000" spc="-10" dirty="0"/>
              <a:t>required elements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0611" y="2961132"/>
            <a:ext cx="1632203" cy="143407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B5BED-5543-FF19-D893-B897B12D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9BDCA-1CA2-7666-0F6E-76ED3AD1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8" name="Picture 7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C16D86E7-C56E-7C19-50AC-0A5DB5F6B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88" y="61912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7" y="143255"/>
            <a:ext cx="8833485" cy="2139950"/>
          </a:xfrm>
          <a:custGeom>
            <a:avLst/>
            <a:gdLst/>
            <a:ahLst/>
            <a:cxnLst/>
            <a:rect l="l" t="t" r="r" b="b"/>
            <a:pathLst>
              <a:path w="8833485" h="2139950">
                <a:moveTo>
                  <a:pt x="8833104" y="0"/>
                </a:moveTo>
                <a:lnTo>
                  <a:pt x="0" y="0"/>
                </a:lnTo>
                <a:lnTo>
                  <a:pt x="0" y="2139696"/>
                </a:lnTo>
                <a:lnTo>
                  <a:pt x="8833104" y="2139696"/>
                </a:lnTo>
                <a:lnTo>
                  <a:pt x="8833104" y="0"/>
                </a:lnTo>
                <a:close/>
              </a:path>
            </a:pathLst>
          </a:custGeom>
          <a:solidFill>
            <a:srgbClr val="D16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6304" y="147637"/>
            <a:ext cx="8844280" cy="6557009"/>
            <a:chOff x="146304" y="147637"/>
            <a:chExt cx="8844280" cy="6557009"/>
          </a:xfrm>
        </p:grpSpPr>
        <p:sp>
          <p:nvSpPr>
            <p:cNvPr id="4" name="object 4"/>
            <p:cNvSpPr/>
            <p:nvPr/>
          </p:nvSpPr>
          <p:spPr>
            <a:xfrm>
              <a:off x="146304" y="6391655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CA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52400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0"/>
                  </a:moveTo>
                  <a:lnTo>
                    <a:pt x="8833104" y="0"/>
                  </a:lnTo>
                  <a:lnTo>
                    <a:pt x="8833104" y="6547104"/>
                  </a:lnTo>
                  <a:lnTo>
                    <a:pt x="0" y="65471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B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438400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1430">
              <a:solidFill>
                <a:srgbClr val="7B98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2115311"/>
            <a:ext cx="609600" cy="609600"/>
          </a:xfrm>
          <a:prstGeom prst="rect">
            <a:avLst/>
          </a:prstGeom>
        </p:spPr>
      </p:pic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3006947" y="1218310"/>
            <a:ext cx="37376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Things</a:t>
            </a:r>
            <a:r>
              <a:rPr sz="4200" spc="-60" dirty="0"/>
              <a:t> </a:t>
            </a:r>
            <a:r>
              <a:rPr sz="4200" dirty="0"/>
              <a:t>to</a:t>
            </a:r>
            <a:r>
              <a:rPr sz="4200" spc="-50" dirty="0"/>
              <a:t> </a:t>
            </a:r>
            <a:r>
              <a:rPr sz="4200" spc="-20" dirty="0"/>
              <a:t>Know</a:t>
            </a:r>
            <a:endParaRPr sz="420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EF026A-9EAF-68E3-42D7-662064E0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D0ECE4F-11C0-8028-7DEF-E80EA1ED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13" name="Picture 12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02709D1D-E69E-4228-B218-3EDD0BF6A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DBF9CB-6CEF-40DE-7780-7C1792659A31}"/>
              </a:ext>
            </a:extLst>
          </p:cNvPr>
          <p:cNvSpPr txBox="1"/>
          <p:nvPr/>
        </p:nvSpPr>
        <p:spPr>
          <a:xfrm>
            <a:off x="2286000" y="3429000"/>
            <a:ext cx="4572000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Aptos"/>
              </a:rPr>
              <a:t>Numbers</a:t>
            </a:r>
            <a:endParaRPr lang="en-US" sz="2800" dirty="0">
              <a:solidFill>
                <a:srgbClr val="000000"/>
              </a:solidFill>
              <a:latin typeface="Aptos"/>
            </a:endParaRPr>
          </a:p>
          <a:p>
            <a:pPr algn="ctr"/>
            <a:r>
              <a:rPr lang="en-US" sz="2800" dirty="0">
                <a:latin typeface="Aptos"/>
              </a:rPr>
              <a:t>Parentheses</a:t>
            </a:r>
          </a:p>
          <a:p>
            <a:pPr algn="ctr"/>
            <a:r>
              <a:rPr lang="en-US" sz="2800" dirty="0">
                <a:latin typeface="Aptos"/>
              </a:rPr>
              <a:t>Abbreviations</a:t>
            </a:r>
          </a:p>
          <a:p>
            <a:pPr algn="ctr"/>
            <a:r>
              <a:rPr lang="en-US" sz="2800" dirty="0">
                <a:latin typeface="Aptos"/>
              </a:rPr>
              <a:t>In-text citations</a:t>
            </a:r>
          </a:p>
          <a:p>
            <a:pPr algn="ctr"/>
            <a:r>
              <a:rPr lang="en-US" sz="2800" dirty="0">
                <a:latin typeface="Aptos"/>
              </a:rPr>
              <a:t>Citation Formatting</a:t>
            </a:r>
          </a:p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0491" y="1533743"/>
            <a:ext cx="328549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FFFF"/>
                </a:solidFill>
                <a:latin typeface="Georgia"/>
                <a:cs typeface="Georgia"/>
              </a:rPr>
              <a:t>Numbers</a:t>
            </a:r>
            <a:r>
              <a:rPr sz="2200" b="1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Georgia"/>
                <a:cs typeface="Georgia"/>
              </a:rPr>
              <a:t>Expressed</a:t>
            </a:r>
            <a:r>
              <a:rPr sz="2200" b="1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2200" b="1" spc="-10" dirty="0">
                <a:solidFill>
                  <a:srgbClr val="FFFFFF"/>
                </a:solidFill>
                <a:latin typeface="Georgia"/>
                <a:cs typeface="Georgia"/>
              </a:rPr>
              <a:t>Words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9623" y="1701799"/>
            <a:ext cx="14224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Georgia"/>
                <a:cs typeface="Georgia"/>
              </a:rPr>
              <a:t>Examples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491" y="2493734"/>
            <a:ext cx="373634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80035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77777"/>
              <a:buFont typeface="Wingdings 2"/>
              <a:buChar char="⚫"/>
              <a:tabLst>
                <a:tab pos="285115" algn="l"/>
              </a:tabLst>
            </a:pPr>
            <a:r>
              <a:rPr sz="2700" dirty="0">
                <a:latin typeface="Georgia"/>
                <a:cs typeface="Georgia"/>
              </a:rPr>
              <a:t>In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general,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use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words 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express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numbers </a:t>
            </a:r>
            <a:r>
              <a:rPr sz="2700" dirty="0">
                <a:latin typeface="Georgia"/>
                <a:cs typeface="Georgia"/>
              </a:rPr>
              <a:t>zero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through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nine,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and </a:t>
            </a:r>
            <a:r>
              <a:rPr sz="2700" dirty="0">
                <a:latin typeface="Georgia"/>
                <a:cs typeface="Georgia"/>
              </a:rPr>
              <a:t>use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numerals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to </a:t>
            </a:r>
            <a:r>
              <a:rPr sz="2700" dirty="0">
                <a:latin typeface="Georgia"/>
                <a:cs typeface="Georgia"/>
              </a:rPr>
              <a:t>express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numbers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10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above.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3940" y="2493734"/>
            <a:ext cx="3656965" cy="307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marR="30480" indent="-305435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85185"/>
              <a:buFont typeface="Wingdings 2"/>
              <a:buChar char="⚫"/>
              <a:tabLst>
                <a:tab pos="310515" algn="l"/>
              </a:tabLst>
            </a:pPr>
            <a:r>
              <a:rPr sz="2700" dirty="0">
                <a:latin typeface="Georgia"/>
                <a:cs typeface="Georgia"/>
              </a:rPr>
              <a:t>there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were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five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nurses </a:t>
            </a:r>
            <a:r>
              <a:rPr sz="2700" dirty="0">
                <a:latin typeface="Georgia"/>
                <a:cs typeface="Georgia"/>
              </a:rPr>
              <a:t>on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20" dirty="0">
                <a:latin typeface="Georgia"/>
                <a:cs typeface="Georgia"/>
              </a:rPr>
              <a:t>duty</a:t>
            </a:r>
            <a:endParaRPr sz="2700">
              <a:latin typeface="Georgia"/>
              <a:cs typeface="Georgia"/>
            </a:endParaRPr>
          </a:p>
          <a:p>
            <a:pPr marL="310515" marR="415925" indent="-30543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⚫"/>
              <a:tabLst>
                <a:tab pos="310515" algn="l"/>
              </a:tabLst>
            </a:pPr>
            <a:r>
              <a:rPr sz="2700" dirty="0">
                <a:latin typeface="Georgia"/>
                <a:cs typeface="Georgia"/>
              </a:rPr>
              <a:t>the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study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had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20" dirty="0">
                <a:latin typeface="Georgia"/>
                <a:cs typeface="Georgia"/>
              </a:rPr>
              <a:t>three </a:t>
            </a:r>
            <a:r>
              <a:rPr sz="2700" spc="-10" dirty="0">
                <a:latin typeface="Georgia"/>
                <a:cs typeface="Georgia"/>
              </a:rPr>
              <a:t>conditions</a:t>
            </a:r>
            <a:endParaRPr sz="2700">
              <a:latin typeface="Georgia"/>
              <a:cs typeface="Georgia"/>
            </a:endParaRPr>
          </a:p>
          <a:p>
            <a:pPr marL="310515" marR="285750" indent="-305435">
              <a:lnSpc>
                <a:spcPct val="100000"/>
              </a:lnSpc>
              <a:spcBef>
                <a:spcPts val="650"/>
              </a:spcBef>
              <a:buClr>
                <a:srgbClr val="D16349"/>
              </a:buClr>
              <a:buSzPct val="85185"/>
              <a:buFont typeface="Wingdings 2"/>
              <a:buChar char="⚫"/>
              <a:tabLst>
                <a:tab pos="310515" algn="l"/>
              </a:tabLst>
            </a:pPr>
            <a:r>
              <a:rPr sz="2700" dirty="0">
                <a:latin typeface="Georgia"/>
                <a:cs typeface="Georgia"/>
              </a:rPr>
              <a:t>students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were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the </a:t>
            </a:r>
            <a:r>
              <a:rPr sz="2700" dirty="0">
                <a:latin typeface="Georgia"/>
                <a:cs typeface="Georgia"/>
              </a:rPr>
              <a:t>third,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sixth,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eighth, </a:t>
            </a:r>
            <a:r>
              <a:rPr sz="2700" dirty="0">
                <a:latin typeface="Georgia"/>
                <a:cs typeface="Georgia"/>
              </a:rPr>
              <a:t>10</a:t>
            </a:r>
            <a:r>
              <a:rPr sz="2700" baseline="24691" dirty="0">
                <a:latin typeface="Georgia"/>
                <a:cs typeface="Georgia"/>
              </a:rPr>
              <a:t>th</a:t>
            </a:r>
            <a:r>
              <a:rPr sz="2700" dirty="0">
                <a:latin typeface="Georgia"/>
                <a:cs typeface="Georgia"/>
              </a:rPr>
              <a:t>,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12</a:t>
            </a:r>
            <a:r>
              <a:rPr sz="2700" baseline="24691" dirty="0">
                <a:latin typeface="Georgia"/>
                <a:cs typeface="Georgia"/>
              </a:rPr>
              <a:t>th</a:t>
            </a:r>
            <a:r>
              <a:rPr sz="2700" spc="247" baseline="24691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grades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628650" y="-92074"/>
            <a:ext cx="7886700" cy="132556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34048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Numbers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2676E34-6C23-87BC-7D42-ED914F81BFD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/>
              <a:t>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9656E24-3A2B-9653-51E3-90F9455C0F4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13" name="Picture 12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7BB1F7BE-CF41-5A85-4A46-3F4CCCC1B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49974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Cases</a:t>
            </a:r>
            <a:r>
              <a:rPr sz="2800" spc="-40" dirty="0"/>
              <a:t> </a:t>
            </a:r>
            <a:r>
              <a:rPr sz="2800" dirty="0"/>
              <a:t>in</a:t>
            </a:r>
            <a:r>
              <a:rPr sz="2800" spc="-50" dirty="0"/>
              <a:t> </a:t>
            </a:r>
            <a:r>
              <a:rPr sz="2800" dirty="0"/>
              <a:t>which</a:t>
            </a:r>
            <a:r>
              <a:rPr sz="2800" spc="-50" dirty="0"/>
              <a:t> </a:t>
            </a:r>
            <a:r>
              <a:rPr sz="2800" dirty="0"/>
              <a:t>to</a:t>
            </a:r>
            <a:r>
              <a:rPr sz="2800" spc="-35" dirty="0"/>
              <a:t> </a:t>
            </a:r>
            <a:r>
              <a:rPr sz="2800" dirty="0"/>
              <a:t>always</a:t>
            </a:r>
            <a:r>
              <a:rPr sz="2800" spc="-55" dirty="0"/>
              <a:t> </a:t>
            </a:r>
            <a:r>
              <a:rPr sz="2800" dirty="0"/>
              <a:t>use</a:t>
            </a:r>
            <a:r>
              <a:rPr sz="2800" spc="-35" dirty="0"/>
              <a:t> </a:t>
            </a:r>
            <a:r>
              <a:rPr sz="2800" dirty="0"/>
              <a:t>words</a:t>
            </a:r>
            <a:r>
              <a:rPr sz="2800" spc="-40" dirty="0"/>
              <a:t> </a:t>
            </a:r>
            <a:r>
              <a:rPr sz="2800" dirty="0"/>
              <a:t>for</a:t>
            </a:r>
            <a:r>
              <a:rPr sz="2800" spc="-45" dirty="0"/>
              <a:t> </a:t>
            </a:r>
            <a:r>
              <a:rPr sz="2800" spc="-10" dirty="0"/>
              <a:t>numbers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314" y="1882088"/>
            <a:ext cx="6927488" cy="42787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2329C-EF0E-5673-57AB-16C103AC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A1061-E49B-FFD3-916A-EFDB1CA8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7" name="Picture 6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CDDC99CA-2AD1-819D-7353-4337A7F6E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Cases</a:t>
            </a:r>
            <a:r>
              <a:rPr sz="2800" spc="-40" dirty="0"/>
              <a:t> </a:t>
            </a:r>
            <a:r>
              <a:rPr sz="2800" dirty="0"/>
              <a:t>in</a:t>
            </a:r>
            <a:r>
              <a:rPr sz="2800" spc="-55" dirty="0"/>
              <a:t> </a:t>
            </a:r>
            <a:r>
              <a:rPr sz="2800" dirty="0"/>
              <a:t>which</a:t>
            </a:r>
            <a:r>
              <a:rPr sz="2800" spc="-50" dirty="0"/>
              <a:t> </a:t>
            </a:r>
            <a:r>
              <a:rPr sz="2800" dirty="0"/>
              <a:t>to</a:t>
            </a:r>
            <a:r>
              <a:rPr sz="2800" spc="-40" dirty="0"/>
              <a:t> </a:t>
            </a:r>
            <a:r>
              <a:rPr sz="2800" dirty="0"/>
              <a:t>always</a:t>
            </a:r>
            <a:r>
              <a:rPr sz="2800" spc="-55" dirty="0"/>
              <a:t> </a:t>
            </a:r>
            <a:r>
              <a:rPr sz="2800" dirty="0"/>
              <a:t>use</a:t>
            </a:r>
            <a:r>
              <a:rPr sz="2800" spc="-40" dirty="0"/>
              <a:t> </a:t>
            </a:r>
            <a:r>
              <a:rPr sz="2800" dirty="0"/>
              <a:t>numerals</a:t>
            </a:r>
            <a:r>
              <a:rPr sz="2800" spc="-40" dirty="0"/>
              <a:t> </a:t>
            </a:r>
            <a:r>
              <a:rPr sz="2800" dirty="0"/>
              <a:t>for</a:t>
            </a:r>
            <a:r>
              <a:rPr sz="2800" spc="-45" dirty="0"/>
              <a:t> </a:t>
            </a:r>
            <a:r>
              <a:rPr sz="2800" spc="-10" dirty="0"/>
              <a:t>numbers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725167" y="1556003"/>
            <a:ext cx="7117715" cy="4769485"/>
            <a:chOff x="1725167" y="1556003"/>
            <a:chExt cx="7117715" cy="47694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167" y="1556003"/>
              <a:ext cx="5687567" cy="47624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722870" y="5842253"/>
              <a:ext cx="1114425" cy="477520"/>
            </a:xfrm>
            <a:custGeom>
              <a:avLst/>
              <a:gdLst/>
              <a:ahLst/>
              <a:cxnLst/>
              <a:rect l="l" t="t" r="r" b="b"/>
              <a:pathLst>
                <a:path w="1114425" h="477520">
                  <a:moveTo>
                    <a:pt x="14909" y="119253"/>
                  </a:moveTo>
                  <a:lnTo>
                    <a:pt x="0" y="119253"/>
                  </a:lnTo>
                  <a:lnTo>
                    <a:pt x="0" y="357759"/>
                  </a:lnTo>
                  <a:lnTo>
                    <a:pt x="14909" y="357759"/>
                  </a:lnTo>
                  <a:lnTo>
                    <a:pt x="14909" y="119253"/>
                  </a:lnTo>
                  <a:close/>
                </a:path>
                <a:path w="1114425" h="477520">
                  <a:moveTo>
                    <a:pt x="59626" y="119253"/>
                  </a:moveTo>
                  <a:lnTo>
                    <a:pt x="29819" y="119253"/>
                  </a:lnTo>
                  <a:lnTo>
                    <a:pt x="29819" y="357759"/>
                  </a:lnTo>
                  <a:lnTo>
                    <a:pt x="59626" y="357759"/>
                  </a:lnTo>
                  <a:lnTo>
                    <a:pt x="59626" y="119253"/>
                  </a:lnTo>
                  <a:close/>
                </a:path>
                <a:path w="1114425" h="477520">
                  <a:moveTo>
                    <a:pt x="875537" y="0"/>
                  </a:moveTo>
                  <a:lnTo>
                    <a:pt x="875537" y="119253"/>
                  </a:lnTo>
                  <a:lnTo>
                    <a:pt x="74536" y="119253"/>
                  </a:lnTo>
                  <a:lnTo>
                    <a:pt x="74536" y="357759"/>
                  </a:lnTo>
                  <a:lnTo>
                    <a:pt x="875537" y="357759"/>
                  </a:lnTo>
                  <a:lnTo>
                    <a:pt x="875537" y="477012"/>
                  </a:lnTo>
                  <a:lnTo>
                    <a:pt x="1114044" y="238506"/>
                  </a:lnTo>
                  <a:lnTo>
                    <a:pt x="875537" y="0"/>
                  </a:lnTo>
                  <a:close/>
                </a:path>
              </a:pathLst>
            </a:custGeom>
            <a:solidFill>
              <a:srgbClr val="D16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22870" y="5842253"/>
              <a:ext cx="1114425" cy="477520"/>
            </a:xfrm>
            <a:custGeom>
              <a:avLst/>
              <a:gdLst/>
              <a:ahLst/>
              <a:cxnLst/>
              <a:rect l="l" t="t" r="r" b="b"/>
              <a:pathLst>
                <a:path w="1114425" h="477520">
                  <a:moveTo>
                    <a:pt x="0" y="119253"/>
                  </a:moveTo>
                  <a:lnTo>
                    <a:pt x="14909" y="119253"/>
                  </a:lnTo>
                  <a:lnTo>
                    <a:pt x="14909" y="357759"/>
                  </a:lnTo>
                  <a:lnTo>
                    <a:pt x="0" y="357759"/>
                  </a:lnTo>
                  <a:lnTo>
                    <a:pt x="0" y="119253"/>
                  </a:lnTo>
                  <a:close/>
                </a:path>
                <a:path w="1114425" h="477520">
                  <a:moveTo>
                    <a:pt x="29819" y="119253"/>
                  </a:moveTo>
                  <a:lnTo>
                    <a:pt x="59626" y="119253"/>
                  </a:lnTo>
                  <a:lnTo>
                    <a:pt x="59626" y="357759"/>
                  </a:lnTo>
                  <a:lnTo>
                    <a:pt x="29819" y="357759"/>
                  </a:lnTo>
                  <a:lnTo>
                    <a:pt x="29819" y="119253"/>
                  </a:lnTo>
                  <a:close/>
                </a:path>
                <a:path w="1114425" h="477520">
                  <a:moveTo>
                    <a:pt x="74536" y="119253"/>
                  </a:moveTo>
                  <a:lnTo>
                    <a:pt x="875537" y="119253"/>
                  </a:lnTo>
                  <a:lnTo>
                    <a:pt x="875537" y="0"/>
                  </a:lnTo>
                  <a:lnTo>
                    <a:pt x="1114044" y="238506"/>
                  </a:lnTo>
                  <a:lnTo>
                    <a:pt x="875537" y="477012"/>
                  </a:lnTo>
                  <a:lnTo>
                    <a:pt x="875537" y="357759"/>
                  </a:lnTo>
                  <a:lnTo>
                    <a:pt x="74536" y="357759"/>
                  </a:lnTo>
                  <a:lnTo>
                    <a:pt x="74536" y="119253"/>
                  </a:lnTo>
                  <a:close/>
                </a:path>
              </a:pathLst>
            </a:custGeom>
            <a:ln w="11430">
              <a:solidFill>
                <a:srgbClr val="9947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973055" y="5922645"/>
            <a:ext cx="563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More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B5793-64A9-4814-20F4-93C57F97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E25B33-71DD-0D98-083B-278680D0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11" name="Picture 10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4D6DE34B-B914-176A-CEBC-CD2140A3B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660009" y="373761"/>
            <a:ext cx="32232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1040" marR="5080" indent="-688975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Cases</a:t>
            </a:r>
            <a:r>
              <a:rPr sz="2000" spc="-35" dirty="0"/>
              <a:t> </a:t>
            </a:r>
            <a:r>
              <a:rPr sz="2000" dirty="0"/>
              <a:t>in</a:t>
            </a:r>
            <a:r>
              <a:rPr sz="2000" spc="-15" dirty="0"/>
              <a:t> </a:t>
            </a:r>
            <a:r>
              <a:rPr sz="2000" dirty="0"/>
              <a:t>which</a:t>
            </a:r>
            <a:r>
              <a:rPr sz="2000" spc="-30" dirty="0"/>
              <a:t> </a:t>
            </a:r>
            <a:r>
              <a:rPr sz="2000" dirty="0"/>
              <a:t>to</a:t>
            </a:r>
            <a:r>
              <a:rPr sz="2000" spc="-30" dirty="0"/>
              <a:t> </a:t>
            </a:r>
            <a:r>
              <a:rPr sz="2000" dirty="0"/>
              <a:t>always</a:t>
            </a:r>
            <a:r>
              <a:rPr sz="2000" spc="-20" dirty="0"/>
              <a:t> </a:t>
            </a:r>
            <a:r>
              <a:rPr sz="2000" spc="-25" dirty="0"/>
              <a:t>use </a:t>
            </a:r>
            <a:r>
              <a:rPr sz="2000" dirty="0"/>
              <a:t>numerals</a:t>
            </a:r>
            <a:r>
              <a:rPr sz="2000" spc="-45" dirty="0"/>
              <a:t> </a:t>
            </a:r>
            <a:r>
              <a:rPr sz="2000" dirty="0"/>
              <a:t>for</a:t>
            </a:r>
            <a:r>
              <a:rPr sz="2000" spc="-25" dirty="0"/>
              <a:t> </a:t>
            </a:r>
            <a:r>
              <a:rPr sz="2000" spc="-10" dirty="0"/>
              <a:t>numbers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815"/>
            <a:ext cx="5629655" cy="67543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13B8A-F6A8-99D2-B57E-6017B829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B4901-65F9-43D4-4368-6B38FB5D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7" name="Picture 6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F1384423-D2C5-5571-A03F-F47B3A4C9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638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28650" y="-349249"/>
            <a:ext cx="7886700" cy="132556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2429510">
              <a:lnSpc>
                <a:spcPct val="100000"/>
              </a:lnSpc>
              <a:spcBef>
                <a:spcPts val="100"/>
              </a:spcBef>
            </a:pPr>
            <a:r>
              <a:rPr dirty="0"/>
              <a:t>Numbers</a:t>
            </a:r>
            <a:r>
              <a:rPr spc="-25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spc="-10" dirty="0"/>
              <a:t>series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4919" y="806577"/>
            <a:ext cx="6614159" cy="57332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94B27-DDBA-54DD-CEF6-E5FF37CB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BE08F-13CA-8701-F3DA-CE7F407A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7" name="Picture 6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FB94D7F2-475E-88CD-E911-8C73EF60E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314261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Parentheses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387" y="1546352"/>
            <a:ext cx="8310880" cy="446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318770" indent="-280035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77777"/>
              <a:buFont typeface="Wingdings 2"/>
              <a:buChar char="⚫"/>
              <a:tabLst>
                <a:tab pos="285115" algn="l"/>
              </a:tabLst>
            </a:pPr>
            <a:r>
              <a:rPr sz="2700" dirty="0">
                <a:latin typeface="Georgia"/>
                <a:cs typeface="Georgia"/>
              </a:rPr>
              <a:t>Use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parentheses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set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off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structurally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independent elements</a:t>
            </a:r>
            <a:endParaRPr sz="2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700" spc="-10" dirty="0">
                <a:latin typeface="Georgia"/>
                <a:cs typeface="Georgia"/>
              </a:rPr>
              <a:t>Examples:</a:t>
            </a:r>
            <a:endParaRPr sz="2700">
              <a:latin typeface="Georgia"/>
              <a:cs typeface="Georgia"/>
            </a:endParaRPr>
          </a:p>
          <a:p>
            <a:pPr marL="285115" indent="-279400">
              <a:lnSpc>
                <a:spcPct val="100000"/>
              </a:lnSpc>
              <a:spcBef>
                <a:spcPts val="650"/>
              </a:spcBef>
              <a:buClr>
                <a:srgbClr val="D16349"/>
              </a:buClr>
              <a:buSzPct val="77777"/>
              <a:buFont typeface="Wingdings 2"/>
              <a:buChar char="⚫"/>
              <a:tabLst>
                <a:tab pos="285115" algn="l"/>
              </a:tabLst>
            </a:pPr>
            <a:r>
              <a:rPr sz="2700" dirty="0">
                <a:latin typeface="Georgia"/>
                <a:cs typeface="Georgia"/>
              </a:rPr>
              <a:t>The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patterns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were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significant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(see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Figure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5).</a:t>
            </a:r>
            <a:endParaRPr sz="2700">
              <a:latin typeface="Georgia"/>
              <a:cs typeface="Georgia"/>
            </a:endParaRPr>
          </a:p>
          <a:p>
            <a:pPr marL="285115" marR="944244" indent="-28003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77777"/>
              <a:buFont typeface="Wingdings 2"/>
              <a:buChar char="⚫"/>
              <a:tabLst>
                <a:tab pos="285115" algn="l"/>
              </a:tabLst>
            </a:pPr>
            <a:r>
              <a:rPr sz="2700" dirty="0">
                <a:latin typeface="Georgia"/>
                <a:cs typeface="Georgia"/>
              </a:rPr>
              <a:t>(When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complete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sentence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is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enclosed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in </a:t>
            </a:r>
            <a:r>
              <a:rPr sz="2700" dirty="0">
                <a:latin typeface="Georgia"/>
                <a:cs typeface="Georgia"/>
              </a:rPr>
              <a:t>parentheses,</a:t>
            </a:r>
            <a:r>
              <a:rPr sz="2700" spc="-8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place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punctuation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sentence </a:t>
            </a:r>
            <a:r>
              <a:rPr sz="2700" dirty="0">
                <a:latin typeface="Georgia"/>
                <a:cs typeface="Georgia"/>
              </a:rPr>
              <a:t>inside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parentheses,</a:t>
            </a:r>
            <a:r>
              <a:rPr sz="2700" spc="-7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like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this.)</a:t>
            </a:r>
            <a:endParaRPr sz="2700">
              <a:latin typeface="Georgia"/>
              <a:cs typeface="Georgia"/>
            </a:endParaRPr>
          </a:p>
          <a:p>
            <a:pPr marL="285115" marR="5080" indent="-280035">
              <a:lnSpc>
                <a:spcPct val="100000"/>
              </a:lnSpc>
              <a:spcBef>
                <a:spcPts val="650"/>
              </a:spcBef>
              <a:buClr>
                <a:srgbClr val="D16349"/>
              </a:buClr>
              <a:buSzPct val="77777"/>
              <a:buFont typeface="Wingdings 2"/>
              <a:buChar char="⚫"/>
              <a:tabLst>
                <a:tab pos="285115" algn="l"/>
              </a:tabLst>
            </a:pPr>
            <a:r>
              <a:rPr sz="2700" dirty="0">
                <a:latin typeface="Georgia"/>
                <a:cs typeface="Georgia"/>
              </a:rPr>
              <a:t>If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only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part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sentence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is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enclosed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parentheses </a:t>
            </a:r>
            <a:r>
              <a:rPr sz="2700" dirty="0">
                <a:latin typeface="Georgia"/>
                <a:cs typeface="Georgia"/>
              </a:rPr>
              <a:t>(like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this),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place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punctuation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outside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parentheses </a:t>
            </a:r>
            <a:r>
              <a:rPr sz="2700" dirty="0">
                <a:latin typeface="Georgia"/>
                <a:cs typeface="Georgia"/>
              </a:rPr>
              <a:t>(like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this).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EB474-DE51-8666-B8BE-94002085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43158-B6E0-7345-C362-AC695726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7" name="Picture 6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640743FE-E6A7-BD3D-73D6-50ECCA6FF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297053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Abbreviations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546352"/>
            <a:ext cx="8293100" cy="447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134620" indent="-280035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77777"/>
              <a:buFont typeface="Wingdings 2"/>
              <a:buChar char="⚫"/>
              <a:tabLst>
                <a:tab pos="285115" algn="l"/>
              </a:tabLst>
            </a:pPr>
            <a:r>
              <a:rPr sz="2700" dirty="0">
                <a:latin typeface="Georgia"/>
                <a:cs typeface="Georgia"/>
              </a:rPr>
              <a:t>When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abbreviating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term,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use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full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term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first </a:t>
            </a:r>
            <a:r>
              <a:rPr sz="2700" dirty="0">
                <a:latin typeface="Georgia"/>
                <a:cs typeface="Georgia"/>
              </a:rPr>
              <a:t>time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you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use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it,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followed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immediately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by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the </a:t>
            </a:r>
            <a:r>
              <a:rPr sz="2700" dirty="0">
                <a:latin typeface="Georgia"/>
                <a:cs typeface="Georgia"/>
              </a:rPr>
              <a:t>abbreviation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parentheses.</a:t>
            </a:r>
            <a:endParaRPr sz="2700">
              <a:latin typeface="Georgia"/>
              <a:cs typeface="Georgia"/>
            </a:endParaRPr>
          </a:p>
          <a:p>
            <a:pPr marL="286385" marR="572770">
              <a:lnSpc>
                <a:spcPct val="100000"/>
              </a:lnSpc>
              <a:spcBef>
                <a:spcPts val="545"/>
              </a:spcBef>
            </a:pP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According</a:t>
            </a:r>
            <a:r>
              <a:rPr sz="2200" spc="-8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to</a:t>
            </a:r>
            <a:r>
              <a:rPr sz="2200" spc="-9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the</a:t>
            </a:r>
            <a:r>
              <a:rPr sz="2200" spc="-10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American</a:t>
            </a:r>
            <a:r>
              <a:rPr sz="2200" spc="-8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Psychological</a:t>
            </a:r>
            <a:r>
              <a:rPr sz="2200" spc="-8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Association</a:t>
            </a:r>
            <a:r>
              <a:rPr sz="2200" spc="-8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(APA),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abbreviations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are</a:t>
            </a:r>
            <a:r>
              <a:rPr sz="2200" spc="-6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best</a:t>
            </a:r>
            <a:r>
              <a:rPr sz="2200" spc="-4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used</a:t>
            </a:r>
            <a:r>
              <a:rPr sz="2200" spc="-5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only</a:t>
            </a:r>
            <a:r>
              <a:rPr sz="2200" spc="-5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when</a:t>
            </a:r>
            <a:r>
              <a:rPr sz="2200" spc="-6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they</a:t>
            </a:r>
            <a:r>
              <a:rPr sz="2200" spc="-5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allow</a:t>
            </a:r>
            <a:r>
              <a:rPr sz="2200" spc="-5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for</a:t>
            </a:r>
            <a:r>
              <a:rPr sz="2200" spc="-7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clear communication</a:t>
            </a:r>
            <a:r>
              <a:rPr sz="22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with</a:t>
            </a:r>
            <a:r>
              <a:rPr sz="2200" spc="-5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the</a:t>
            </a:r>
            <a:r>
              <a:rPr sz="2200" spc="-5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audience.</a:t>
            </a:r>
            <a:endParaRPr sz="2200">
              <a:latin typeface="Georgia"/>
              <a:cs typeface="Georgia"/>
            </a:endParaRPr>
          </a:p>
          <a:p>
            <a:pPr marL="285115" marR="5080" indent="-280035">
              <a:lnSpc>
                <a:spcPct val="100000"/>
              </a:lnSpc>
              <a:spcBef>
                <a:spcPts val="630"/>
              </a:spcBef>
              <a:buClr>
                <a:srgbClr val="D16349"/>
              </a:buClr>
              <a:buSzPct val="77777"/>
              <a:buFont typeface="Wingdings 2"/>
              <a:buChar char="⚫"/>
              <a:tabLst>
                <a:tab pos="285115" algn="l"/>
              </a:tabLst>
            </a:pPr>
            <a:r>
              <a:rPr sz="2700" dirty="0">
                <a:latin typeface="Georgia"/>
                <a:cs typeface="Georgia"/>
              </a:rPr>
              <a:t>Exceptions:</a:t>
            </a:r>
            <a:r>
              <a:rPr sz="2700" spc="-8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Standard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abbreviations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like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units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of </a:t>
            </a:r>
            <a:r>
              <a:rPr sz="2700" dirty="0">
                <a:latin typeface="Georgia"/>
                <a:cs typeface="Georgia"/>
              </a:rPr>
              <a:t>measurement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states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do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not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need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written </a:t>
            </a:r>
            <a:r>
              <a:rPr sz="2700" dirty="0">
                <a:latin typeface="Georgia"/>
                <a:cs typeface="Georgia"/>
              </a:rPr>
              <a:t>out.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APA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also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allows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abbreviations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that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appear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as </a:t>
            </a:r>
            <a:r>
              <a:rPr sz="2700" dirty="0">
                <a:latin typeface="Georgia"/>
                <a:cs typeface="Georgia"/>
              </a:rPr>
              <a:t>words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Merriam-</a:t>
            </a:r>
            <a:r>
              <a:rPr sz="2700" dirty="0">
                <a:latin typeface="Georgia"/>
                <a:cs typeface="Georgia"/>
              </a:rPr>
              <a:t>Webster’s</a:t>
            </a:r>
            <a:r>
              <a:rPr sz="2700" spc="-8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Collegiate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Dictionary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to </a:t>
            </a:r>
            <a:r>
              <a:rPr sz="2700" dirty="0">
                <a:latin typeface="Georgia"/>
                <a:cs typeface="Georgia"/>
              </a:rPr>
              <a:t>be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used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without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explanation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(IQ,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REM,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AIDS,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HIV).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920FE-1F90-CD45-C453-2200CE8B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CE4B5-7141-A0B3-B2AF-9329AE63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7" name="Picture 6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F9F9423E-E0D8-92FE-B2E8-3E1F083F0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297053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Abbreviations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49527"/>
            <a:ext cx="8142605" cy="3646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80035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77777"/>
              <a:buFont typeface="Wingdings 2"/>
              <a:buChar char="⚫"/>
              <a:tabLst>
                <a:tab pos="285115" algn="l"/>
              </a:tabLst>
            </a:pPr>
            <a:r>
              <a:rPr sz="2700" dirty="0">
                <a:latin typeface="Georgia"/>
                <a:cs typeface="Georgia"/>
              </a:rPr>
              <a:t>Do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not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use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periods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or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spaces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abbreviations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all </a:t>
            </a:r>
            <a:r>
              <a:rPr sz="2700" dirty="0">
                <a:latin typeface="Georgia"/>
                <a:cs typeface="Georgia"/>
              </a:rPr>
              <a:t>capital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letters,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unless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it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is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proper</a:t>
            </a:r>
            <a:r>
              <a:rPr sz="2700" spc="-7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name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or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refers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to </a:t>
            </a:r>
            <a:r>
              <a:rPr sz="2700" dirty="0">
                <a:latin typeface="Georgia"/>
                <a:cs typeface="Georgia"/>
              </a:rPr>
              <a:t>participants</a:t>
            </a:r>
            <a:r>
              <a:rPr sz="2700" spc="-8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using</a:t>
            </a:r>
            <a:r>
              <a:rPr sz="2700" spc="-6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identity-</a:t>
            </a:r>
            <a:r>
              <a:rPr sz="2700" dirty="0">
                <a:latin typeface="Georgia"/>
                <a:cs typeface="Georgia"/>
              </a:rPr>
              <a:t>concealing</a:t>
            </a:r>
            <a:r>
              <a:rPr sz="2700" spc="-7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labels:</a:t>
            </a:r>
            <a:endParaRPr sz="2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465"/>
              </a:spcBef>
            </a:pPr>
            <a:endParaRPr sz="2700">
              <a:latin typeface="Georgia"/>
              <a:cs typeface="Georgia"/>
            </a:endParaRPr>
          </a:p>
          <a:p>
            <a:pPr marL="926465">
              <a:lnSpc>
                <a:spcPct val="100000"/>
              </a:lnSpc>
            </a:pPr>
            <a:r>
              <a:rPr sz="2700" dirty="0">
                <a:latin typeface="Georgia"/>
                <a:cs typeface="Georgia"/>
              </a:rPr>
              <a:t>MA,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CD,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HTML,</a:t>
            </a:r>
            <a:r>
              <a:rPr sz="2700" spc="-25" dirty="0">
                <a:latin typeface="Georgia"/>
                <a:cs typeface="Georgia"/>
              </a:rPr>
              <a:t> APA</a:t>
            </a:r>
            <a:endParaRPr sz="2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470"/>
              </a:spcBef>
            </a:pPr>
            <a:endParaRPr sz="2700">
              <a:latin typeface="Georgia"/>
              <a:cs typeface="Georgia"/>
            </a:endParaRPr>
          </a:p>
          <a:p>
            <a:pPr marL="926465" marR="623570">
              <a:lnSpc>
                <a:spcPct val="100000"/>
              </a:lnSpc>
            </a:pPr>
            <a:r>
              <a:rPr sz="2700" dirty="0">
                <a:latin typeface="Georgia"/>
                <a:cs typeface="Georgia"/>
              </a:rPr>
              <a:t>P.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D.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James,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J.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R.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R.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Tolkien,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E.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B.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White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or </a:t>
            </a:r>
            <a:r>
              <a:rPr sz="2700" dirty="0">
                <a:latin typeface="Georgia"/>
                <a:cs typeface="Georgia"/>
              </a:rPr>
              <a:t>F.I.M.,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S.W.F.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75784-D2FD-83BE-9E58-506E04DF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76193-22D6-A13A-3D9B-FD25366B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7" name="Picture 6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F719C5B8-D7A7-9708-46D7-69E6065DA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6688" y="37475"/>
            <a:ext cx="7886700" cy="132556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3275329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Plagiarism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546352"/>
            <a:ext cx="8314690" cy="3893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114935" indent="-280035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77777"/>
              <a:buFont typeface="Wingdings 2"/>
              <a:buChar char="⚫"/>
              <a:tabLst>
                <a:tab pos="285115" algn="l"/>
              </a:tabLst>
            </a:pPr>
            <a:r>
              <a:rPr sz="2700" dirty="0">
                <a:latin typeface="Georgia"/>
                <a:cs typeface="Georgia"/>
              </a:rPr>
              <a:t>Researchers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do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not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claim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words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ideas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of </a:t>
            </a:r>
            <a:r>
              <a:rPr sz="2700" dirty="0">
                <a:latin typeface="Georgia"/>
                <a:cs typeface="Georgia"/>
              </a:rPr>
              <a:t>another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as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their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own;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they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give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credit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where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credit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is </a:t>
            </a:r>
            <a:r>
              <a:rPr sz="2700" spc="-20" dirty="0">
                <a:latin typeface="Georgia"/>
                <a:cs typeface="Georgia"/>
              </a:rPr>
              <a:t>due.</a:t>
            </a:r>
            <a:endParaRPr sz="2700">
              <a:latin typeface="Georgia"/>
              <a:cs typeface="Georgia"/>
            </a:endParaRPr>
          </a:p>
          <a:p>
            <a:pPr marL="285115" marR="5080" indent="-28003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77777"/>
              <a:buFont typeface="Wingdings 2"/>
              <a:buChar char="⚫"/>
              <a:tabLst>
                <a:tab pos="285115" algn="l"/>
              </a:tabLst>
            </a:pPr>
            <a:r>
              <a:rPr sz="2700" dirty="0">
                <a:latin typeface="Georgia"/>
                <a:cs typeface="Georgia"/>
              </a:rPr>
              <a:t>Quotation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marks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should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be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used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indicate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exact </a:t>
            </a:r>
            <a:r>
              <a:rPr sz="2700" dirty="0">
                <a:latin typeface="Georgia"/>
                <a:cs typeface="Georgia"/>
              </a:rPr>
              <a:t>words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another.</a:t>
            </a:r>
            <a:endParaRPr sz="2700">
              <a:latin typeface="Georgia"/>
              <a:cs typeface="Georgia"/>
            </a:endParaRPr>
          </a:p>
          <a:p>
            <a:pPr marL="285115" marR="6985" indent="-280035">
              <a:lnSpc>
                <a:spcPct val="100000"/>
              </a:lnSpc>
              <a:spcBef>
                <a:spcPts val="650"/>
              </a:spcBef>
              <a:buClr>
                <a:srgbClr val="D16349"/>
              </a:buClr>
              <a:buSzPct val="77777"/>
              <a:buFont typeface="Wingdings 2"/>
              <a:buChar char="⚫"/>
              <a:tabLst>
                <a:tab pos="285115" algn="l"/>
              </a:tabLst>
            </a:pPr>
            <a:r>
              <a:rPr sz="2700" dirty="0">
                <a:latin typeface="Georgia"/>
                <a:cs typeface="Georgia"/>
              </a:rPr>
              <a:t>Each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time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you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paraphrase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another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author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(i.e., </a:t>
            </a:r>
            <a:r>
              <a:rPr sz="2700" dirty="0">
                <a:latin typeface="Georgia"/>
                <a:cs typeface="Georgia"/>
              </a:rPr>
              <a:t>summarize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passage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or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rearrange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order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50" dirty="0">
                <a:latin typeface="Georgia"/>
                <a:cs typeface="Georgia"/>
              </a:rPr>
              <a:t>a </a:t>
            </a:r>
            <a:r>
              <a:rPr sz="2700" dirty="0">
                <a:latin typeface="Georgia"/>
                <a:cs typeface="Georgia"/>
              </a:rPr>
              <a:t>sentence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change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some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words),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you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need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spc="-25" dirty="0">
                <a:latin typeface="Georgia"/>
                <a:cs typeface="Georgia"/>
              </a:rPr>
              <a:t>to </a:t>
            </a:r>
            <a:r>
              <a:rPr sz="2700" dirty="0">
                <a:latin typeface="Georgia"/>
                <a:cs typeface="Georgia"/>
              </a:rPr>
              <a:t>credit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source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text.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7F8EA-BBC3-41B6-A43D-26A6D760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31BA6-2CBF-BED1-80F4-AF9C6B33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7" name="Picture 6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E06032CF-F439-BA33-9DC7-EE40C2925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8" y="6172200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-276225" y="3176"/>
            <a:ext cx="7886700" cy="132556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1716405">
              <a:lnSpc>
                <a:spcPct val="100000"/>
              </a:lnSpc>
              <a:spcBef>
                <a:spcPts val="100"/>
              </a:spcBef>
            </a:pPr>
            <a:r>
              <a:rPr dirty="0"/>
              <a:t>APA</a:t>
            </a:r>
            <a:r>
              <a:rPr spc="-30" dirty="0"/>
              <a:t> </a:t>
            </a:r>
            <a:r>
              <a:rPr dirty="0"/>
              <a:t>Citation</a:t>
            </a:r>
            <a:r>
              <a:rPr spc="-55" dirty="0"/>
              <a:t> </a:t>
            </a:r>
            <a:r>
              <a:rPr spc="-10" dirty="0"/>
              <a:t>Abbreviations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82752" y="1905"/>
            <a:ext cx="8224646" cy="6217919"/>
            <a:chOff x="682752" y="411480"/>
            <a:chExt cx="8224646" cy="621791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752" y="1490472"/>
              <a:ext cx="7772399" cy="5138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2479" y="411480"/>
              <a:ext cx="1264919" cy="1269491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1072D-8771-CC07-238B-A9E34648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D6F4D-4B62-5C24-0B13-A9079B42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9" name="Picture 8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5F1BDF6A-E6FC-7020-BD53-D0DB788D3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394460"/>
            <a:ext cx="8839200" cy="4994275"/>
          </a:xfrm>
          <a:custGeom>
            <a:avLst/>
            <a:gdLst/>
            <a:ahLst/>
            <a:cxnLst/>
            <a:rect l="l" t="t" r="r" b="b"/>
            <a:pathLst>
              <a:path w="8839200" h="4994275">
                <a:moveTo>
                  <a:pt x="0" y="4994148"/>
                </a:moveTo>
                <a:lnTo>
                  <a:pt x="8839200" y="4994148"/>
                </a:lnTo>
                <a:lnTo>
                  <a:pt x="8839200" y="0"/>
                </a:lnTo>
                <a:lnTo>
                  <a:pt x="0" y="0"/>
                </a:lnTo>
                <a:lnTo>
                  <a:pt x="0" y="4994148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394460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152400" y="1394460"/>
                  </a:lnTo>
                  <a:lnTo>
                    <a:pt x="8991600" y="1394460"/>
                  </a:lnTo>
                  <a:lnTo>
                    <a:pt x="8991600" y="6858000"/>
                  </a:lnTo>
                  <a:lnTo>
                    <a:pt x="9144000" y="6858000"/>
                  </a:lnTo>
                  <a:lnTo>
                    <a:pt x="9144000" y="13944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352" y="6388608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8833104" y="309371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CA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0"/>
                  </a:moveTo>
                  <a:lnTo>
                    <a:pt x="8833104" y="0"/>
                  </a:lnTo>
                  <a:lnTo>
                    <a:pt x="8833104" y="6547104"/>
                  </a:lnTo>
                  <a:lnTo>
                    <a:pt x="0" y="65471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B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277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>
              <a:solidFill>
                <a:srgbClr val="7B98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955547"/>
              <a:ext cx="609600" cy="6096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62855" y="1575816"/>
              <a:ext cx="9525" cy="4819015"/>
            </a:xfrm>
            <a:custGeom>
              <a:avLst/>
              <a:gdLst/>
              <a:ahLst/>
              <a:cxnLst/>
              <a:rect l="l" t="t" r="r" b="b"/>
              <a:pathLst>
                <a:path w="9525" h="4819015">
                  <a:moveTo>
                    <a:pt x="0" y="4818888"/>
                  </a:moveTo>
                  <a:lnTo>
                    <a:pt x="9144" y="0"/>
                  </a:lnTo>
                </a:path>
              </a:pathLst>
            </a:custGeom>
            <a:ln w="9525">
              <a:solidFill>
                <a:srgbClr val="646B8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628650" y="60326"/>
            <a:ext cx="7886700" cy="132556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2056130">
              <a:lnSpc>
                <a:spcPct val="100000"/>
              </a:lnSpc>
              <a:spcBef>
                <a:spcPts val="100"/>
              </a:spcBef>
            </a:pPr>
            <a:r>
              <a:rPr dirty="0"/>
              <a:t>Job</a:t>
            </a:r>
            <a:r>
              <a:rPr spc="-40" dirty="0"/>
              <a:t> </a:t>
            </a:r>
            <a:r>
              <a:rPr dirty="0"/>
              <a:t>Titles</a:t>
            </a:r>
            <a:r>
              <a:rPr spc="-5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spc="-10" dirty="0"/>
              <a:t>Positions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0365" y="1395475"/>
            <a:ext cx="3743960" cy="3382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297815" indent="-280035" algn="just">
              <a:lnSpc>
                <a:spcPct val="100000"/>
              </a:lnSpc>
              <a:spcBef>
                <a:spcPts val="95"/>
              </a:spcBef>
              <a:buClr>
                <a:srgbClr val="D16349"/>
              </a:buClr>
              <a:buSzPct val="84000"/>
              <a:buFont typeface="Wingdings 2"/>
              <a:buChar char="⚫"/>
              <a:tabLst>
                <a:tab pos="285115" algn="l"/>
              </a:tabLst>
            </a:pPr>
            <a:r>
              <a:rPr sz="2500" dirty="0">
                <a:latin typeface="Georgia"/>
                <a:cs typeface="Georgia"/>
              </a:rPr>
              <a:t>Capitalize</a:t>
            </a:r>
            <a:r>
              <a:rPr sz="2500" spc="-45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a</a:t>
            </a:r>
            <a:r>
              <a:rPr sz="2500" spc="-30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job</a:t>
            </a:r>
            <a:r>
              <a:rPr sz="2500" spc="-50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title</a:t>
            </a:r>
            <a:r>
              <a:rPr sz="2500" spc="-40" dirty="0">
                <a:latin typeface="Georgia"/>
                <a:cs typeface="Georgia"/>
              </a:rPr>
              <a:t> </a:t>
            </a:r>
            <a:r>
              <a:rPr sz="2500" spc="-25" dirty="0">
                <a:latin typeface="Georgia"/>
                <a:cs typeface="Georgia"/>
              </a:rPr>
              <a:t>or </a:t>
            </a:r>
            <a:r>
              <a:rPr sz="2500" dirty="0">
                <a:latin typeface="Georgia"/>
                <a:cs typeface="Georgia"/>
              </a:rPr>
              <a:t>position</a:t>
            </a:r>
            <a:r>
              <a:rPr sz="2500" spc="-50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when</a:t>
            </a:r>
            <a:r>
              <a:rPr sz="2500" spc="-50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the</a:t>
            </a:r>
            <a:r>
              <a:rPr sz="2500" spc="-50" dirty="0">
                <a:latin typeface="Georgia"/>
                <a:cs typeface="Georgia"/>
              </a:rPr>
              <a:t> </a:t>
            </a:r>
            <a:r>
              <a:rPr sz="2500" spc="-20" dirty="0">
                <a:latin typeface="Georgia"/>
                <a:cs typeface="Georgia"/>
              </a:rPr>
              <a:t>title </a:t>
            </a:r>
            <a:r>
              <a:rPr sz="2500" dirty="0">
                <a:latin typeface="Georgia"/>
                <a:cs typeface="Georgia"/>
              </a:rPr>
              <a:t>precedes</a:t>
            </a:r>
            <a:r>
              <a:rPr sz="2500" spc="-45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a</a:t>
            </a:r>
            <a:r>
              <a:rPr sz="2500" spc="-40" dirty="0">
                <a:latin typeface="Georgia"/>
                <a:cs typeface="Georgia"/>
              </a:rPr>
              <a:t> </a:t>
            </a:r>
            <a:r>
              <a:rPr sz="2500" spc="-10" dirty="0">
                <a:latin typeface="Georgia"/>
                <a:cs typeface="Georgia"/>
              </a:rPr>
              <a:t>name:</a:t>
            </a:r>
            <a:endParaRPr sz="2500">
              <a:latin typeface="Georgia"/>
              <a:cs typeface="Georgia"/>
            </a:endParaRPr>
          </a:p>
          <a:p>
            <a:pPr marL="561340" marR="113664" lvl="1" indent="-274320" algn="just">
              <a:lnSpc>
                <a:spcPct val="100000"/>
              </a:lnSpc>
              <a:spcBef>
                <a:spcPts val="54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Registered</a:t>
            </a:r>
            <a:r>
              <a:rPr sz="2200" spc="-5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Nurse</a:t>
            </a:r>
            <a:r>
              <a:rPr sz="2200" spc="-6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Paul</a:t>
            </a:r>
            <a:r>
              <a:rPr sz="2200" spc="-8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646B86"/>
                </a:solidFill>
                <a:latin typeface="Georgia"/>
                <a:cs typeface="Georgia"/>
              </a:rPr>
              <a:t>T. Lo</a:t>
            </a:r>
            <a:endParaRPr sz="2200">
              <a:latin typeface="Georgia"/>
              <a:cs typeface="Georgia"/>
            </a:endParaRPr>
          </a:p>
          <a:p>
            <a:pPr marL="560070" lvl="1" indent="-273685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070" algn="l"/>
              </a:tabLst>
            </a:pP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Nurse</a:t>
            </a:r>
            <a:r>
              <a:rPr sz="2200" spc="-7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646B86"/>
                </a:solidFill>
                <a:latin typeface="Georgia"/>
                <a:cs typeface="Georgia"/>
              </a:rPr>
              <a:t>Lo</a:t>
            </a:r>
            <a:endParaRPr sz="2200">
              <a:latin typeface="Georgia"/>
              <a:cs typeface="Georgia"/>
            </a:endParaRPr>
          </a:p>
          <a:p>
            <a:pPr marL="561340" marR="508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Executive</a:t>
            </a:r>
            <a:r>
              <a:rPr sz="2200" spc="-10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Director</a:t>
            </a:r>
            <a:r>
              <a:rPr sz="2200" spc="-9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646B86"/>
                </a:solidFill>
                <a:latin typeface="Georgia"/>
                <a:cs typeface="Georgia"/>
              </a:rPr>
              <a:t>of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Marketing</a:t>
            </a:r>
            <a:r>
              <a:rPr sz="2200" spc="-10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Carolina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Espinoza</a:t>
            </a:r>
            <a:r>
              <a:rPr sz="2200" spc="-5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led</a:t>
            </a:r>
            <a:r>
              <a:rPr sz="2200" spc="-5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the</a:t>
            </a:r>
            <a:r>
              <a:rPr sz="2200" spc="-6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meeting.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79340" y="1395475"/>
            <a:ext cx="3813810" cy="441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80035">
              <a:lnSpc>
                <a:spcPct val="100000"/>
              </a:lnSpc>
              <a:spcBef>
                <a:spcPts val="95"/>
              </a:spcBef>
              <a:buClr>
                <a:srgbClr val="D16349"/>
              </a:buClr>
              <a:buSzPct val="84000"/>
              <a:buFont typeface="Wingdings 2"/>
              <a:buChar char="⚫"/>
              <a:tabLst>
                <a:tab pos="285115" algn="l"/>
              </a:tabLst>
            </a:pPr>
            <a:r>
              <a:rPr sz="2500" dirty="0">
                <a:latin typeface="Georgia"/>
                <a:cs typeface="Georgia"/>
              </a:rPr>
              <a:t>Do</a:t>
            </a:r>
            <a:r>
              <a:rPr sz="2500" spc="-50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not</a:t>
            </a:r>
            <a:r>
              <a:rPr sz="2500" spc="-50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capitalize</a:t>
            </a:r>
            <a:r>
              <a:rPr sz="2500" spc="-30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a</a:t>
            </a:r>
            <a:r>
              <a:rPr sz="2500" spc="-55" dirty="0">
                <a:latin typeface="Georgia"/>
                <a:cs typeface="Georgia"/>
              </a:rPr>
              <a:t> </a:t>
            </a:r>
            <a:r>
              <a:rPr sz="2500" spc="-25" dirty="0">
                <a:latin typeface="Georgia"/>
                <a:cs typeface="Georgia"/>
              </a:rPr>
              <a:t>job </a:t>
            </a:r>
            <a:r>
              <a:rPr sz="2500" dirty="0">
                <a:latin typeface="Georgia"/>
                <a:cs typeface="Georgia"/>
              </a:rPr>
              <a:t>title</a:t>
            </a:r>
            <a:r>
              <a:rPr sz="2500" spc="-50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or</a:t>
            </a:r>
            <a:r>
              <a:rPr sz="2500" spc="-40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position</a:t>
            </a:r>
            <a:r>
              <a:rPr sz="2500" spc="-40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when</a:t>
            </a:r>
            <a:r>
              <a:rPr sz="2500" spc="-50" dirty="0">
                <a:latin typeface="Georgia"/>
                <a:cs typeface="Georgia"/>
              </a:rPr>
              <a:t> </a:t>
            </a:r>
            <a:r>
              <a:rPr sz="2500" spc="-25" dirty="0">
                <a:latin typeface="Georgia"/>
                <a:cs typeface="Georgia"/>
              </a:rPr>
              <a:t>the </a:t>
            </a:r>
            <a:r>
              <a:rPr sz="2500" dirty="0">
                <a:latin typeface="Georgia"/>
                <a:cs typeface="Georgia"/>
              </a:rPr>
              <a:t>title</a:t>
            </a:r>
            <a:r>
              <a:rPr sz="2500" spc="-50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follows</a:t>
            </a:r>
            <a:r>
              <a:rPr sz="2500" spc="-55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the</a:t>
            </a:r>
            <a:r>
              <a:rPr sz="2500" spc="-50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name</a:t>
            </a:r>
            <a:r>
              <a:rPr sz="2500" spc="-45" dirty="0">
                <a:latin typeface="Georgia"/>
                <a:cs typeface="Georgia"/>
              </a:rPr>
              <a:t> </a:t>
            </a:r>
            <a:r>
              <a:rPr sz="2500" spc="-25" dirty="0">
                <a:latin typeface="Georgia"/>
                <a:cs typeface="Georgia"/>
              </a:rPr>
              <a:t>or </a:t>
            </a:r>
            <a:r>
              <a:rPr sz="2500" dirty="0">
                <a:latin typeface="Georgia"/>
                <a:cs typeface="Georgia"/>
              </a:rPr>
              <a:t>refers</a:t>
            </a:r>
            <a:r>
              <a:rPr sz="2500" spc="-55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to</a:t>
            </a:r>
            <a:r>
              <a:rPr sz="2500" spc="-40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a</a:t>
            </a:r>
            <a:r>
              <a:rPr sz="2500" spc="-55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position</a:t>
            </a:r>
            <a:r>
              <a:rPr sz="2500" spc="-40" dirty="0">
                <a:latin typeface="Georgia"/>
                <a:cs typeface="Georgia"/>
              </a:rPr>
              <a:t> </a:t>
            </a:r>
            <a:r>
              <a:rPr sz="2500" spc="-25" dirty="0">
                <a:latin typeface="Georgia"/>
                <a:cs typeface="Georgia"/>
              </a:rPr>
              <a:t>in </a:t>
            </a:r>
            <a:r>
              <a:rPr sz="2500" spc="-10" dirty="0">
                <a:latin typeface="Georgia"/>
                <a:cs typeface="Georgia"/>
              </a:rPr>
              <a:t>general:</a:t>
            </a:r>
            <a:endParaRPr sz="2500">
              <a:latin typeface="Georgia"/>
              <a:cs typeface="Georgia"/>
            </a:endParaRPr>
          </a:p>
          <a:p>
            <a:pPr marL="560705" marR="189230" lvl="1" indent="-274320">
              <a:lnSpc>
                <a:spcPct val="100000"/>
              </a:lnSpc>
              <a:spcBef>
                <a:spcPts val="54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nurse,</a:t>
            </a:r>
            <a:r>
              <a:rPr sz="2200" spc="-9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registered</a:t>
            </a:r>
            <a:r>
              <a:rPr sz="2200" spc="-6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nurse,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advanced</a:t>
            </a:r>
            <a:r>
              <a:rPr sz="2200" spc="-8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practice</a:t>
            </a:r>
            <a:r>
              <a:rPr sz="2200" spc="-8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nurse,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nurse</a:t>
            </a:r>
            <a:r>
              <a:rPr sz="2200" spc="-7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practitioner</a:t>
            </a:r>
            <a:endParaRPr sz="2200">
              <a:latin typeface="Georgia"/>
              <a:cs typeface="Georgia"/>
            </a:endParaRPr>
          </a:p>
          <a:p>
            <a:pPr marL="560705" marR="737235" lvl="1" indent="-274320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Carolina</a:t>
            </a:r>
            <a:r>
              <a:rPr sz="2200" spc="-9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Espinoza,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executive</a:t>
            </a:r>
            <a:r>
              <a:rPr sz="2200" spc="-8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director</a:t>
            </a:r>
            <a:r>
              <a:rPr sz="2200" spc="-10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646B86"/>
                </a:solidFill>
                <a:latin typeface="Georgia"/>
                <a:cs typeface="Georgia"/>
              </a:rPr>
              <a:t>of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marketing,</a:t>
            </a:r>
            <a:r>
              <a:rPr sz="2200" spc="-5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led</a:t>
            </a:r>
            <a:r>
              <a:rPr sz="2200" spc="-7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646B86"/>
                </a:solidFill>
                <a:latin typeface="Georgia"/>
                <a:cs typeface="Georgia"/>
              </a:rPr>
              <a:t>the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meeting.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D911251-E5A9-517B-A6E3-21C2A7E431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/>
              <a:t>31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A9287DF-547E-D6ED-9A9A-83F752D1857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18" name="Picture 17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5FB59552-043F-D2DF-F30A-D42C0F116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394460"/>
            <a:ext cx="8839200" cy="4994275"/>
          </a:xfrm>
          <a:custGeom>
            <a:avLst/>
            <a:gdLst/>
            <a:ahLst/>
            <a:cxnLst/>
            <a:rect l="l" t="t" r="r" b="b"/>
            <a:pathLst>
              <a:path w="8839200" h="4994275">
                <a:moveTo>
                  <a:pt x="0" y="4994148"/>
                </a:moveTo>
                <a:lnTo>
                  <a:pt x="8839200" y="4994148"/>
                </a:lnTo>
                <a:lnTo>
                  <a:pt x="8839200" y="0"/>
                </a:lnTo>
                <a:lnTo>
                  <a:pt x="0" y="0"/>
                </a:lnTo>
                <a:lnTo>
                  <a:pt x="0" y="4994148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394460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152400" y="1394460"/>
                  </a:lnTo>
                  <a:lnTo>
                    <a:pt x="8991600" y="1394460"/>
                  </a:lnTo>
                  <a:lnTo>
                    <a:pt x="8991600" y="6858000"/>
                  </a:lnTo>
                  <a:lnTo>
                    <a:pt x="9144000" y="6858000"/>
                  </a:lnTo>
                  <a:lnTo>
                    <a:pt x="9144000" y="13944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352" y="6388608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8833104" y="309371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CA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0"/>
                  </a:moveTo>
                  <a:lnTo>
                    <a:pt x="8833104" y="0"/>
                  </a:lnTo>
                  <a:lnTo>
                    <a:pt x="8833104" y="6547104"/>
                  </a:lnTo>
                  <a:lnTo>
                    <a:pt x="0" y="65471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B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277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>
              <a:solidFill>
                <a:srgbClr val="7B98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955547"/>
              <a:ext cx="609600" cy="6096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62855" y="1575816"/>
              <a:ext cx="9525" cy="4819015"/>
            </a:xfrm>
            <a:custGeom>
              <a:avLst/>
              <a:gdLst/>
              <a:ahLst/>
              <a:cxnLst/>
              <a:rect l="l" t="t" r="r" b="b"/>
              <a:pathLst>
                <a:path w="9525" h="4819015">
                  <a:moveTo>
                    <a:pt x="0" y="4818888"/>
                  </a:moveTo>
                  <a:lnTo>
                    <a:pt x="9144" y="0"/>
                  </a:lnTo>
                </a:path>
              </a:pathLst>
            </a:custGeom>
            <a:ln w="9525">
              <a:solidFill>
                <a:srgbClr val="646B8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628650" y="3176"/>
            <a:ext cx="7886700" cy="1325563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Diseases,</a:t>
            </a:r>
            <a:r>
              <a:rPr sz="2800" spc="-100" dirty="0"/>
              <a:t> </a:t>
            </a:r>
            <a:r>
              <a:rPr sz="2800" dirty="0"/>
              <a:t>Disorders,</a:t>
            </a:r>
            <a:r>
              <a:rPr sz="2800" spc="-70" dirty="0"/>
              <a:t> </a:t>
            </a:r>
            <a:r>
              <a:rPr sz="2800" dirty="0"/>
              <a:t>Therapies,</a:t>
            </a:r>
            <a:r>
              <a:rPr sz="2800" spc="-90" dirty="0"/>
              <a:t> </a:t>
            </a:r>
            <a:r>
              <a:rPr sz="2800" dirty="0"/>
              <a:t>and</a:t>
            </a:r>
            <a:r>
              <a:rPr sz="2800" spc="-85" dirty="0"/>
              <a:t> </a:t>
            </a:r>
            <a:r>
              <a:rPr sz="2800" dirty="0"/>
              <a:t>Related</a:t>
            </a:r>
            <a:r>
              <a:rPr sz="2800" spc="-85" dirty="0"/>
              <a:t> </a:t>
            </a:r>
            <a:r>
              <a:rPr sz="2800" spc="-10" dirty="0"/>
              <a:t>Terms</a:t>
            </a:r>
            <a:endParaRPr sz="2800"/>
          </a:p>
        </p:txBody>
      </p:sp>
      <p:sp>
        <p:nvSpPr>
          <p:cNvPr id="13" name="object 1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677545" indent="-280035">
              <a:lnSpc>
                <a:spcPct val="100000"/>
              </a:lnSpc>
              <a:spcBef>
                <a:spcPts val="95"/>
              </a:spcBef>
              <a:buClr>
                <a:srgbClr val="D16349"/>
              </a:buClr>
              <a:buSzPct val="84000"/>
              <a:buFont typeface="Wingdings 2"/>
              <a:buChar char="⚫"/>
              <a:tabLst>
                <a:tab pos="285115" algn="l"/>
              </a:tabLst>
            </a:pPr>
            <a:r>
              <a:rPr dirty="0"/>
              <a:t>Do</a:t>
            </a:r>
            <a:r>
              <a:rPr spc="-60" dirty="0"/>
              <a:t> </a:t>
            </a:r>
            <a:r>
              <a:rPr dirty="0"/>
              <a:t>not</a:t>
            </a:r>
            <a:r>
              <a:rPr spc="-65" dirty="0"/>
              <a:t> </a:t>
            </a:r>
            <a:r>
              <a:rPr dirty="0"/>
              <a:t>capitalize</a:t>
            </a:r>
            <a:r>
              <a:rPr spc="-40" dirty="0"/>
              <a:t> </a:t>
            </a:r>
            <a:r>
              <a:rPr spc="-25" dirty="0"/>
              <a:t>the </a:t>
            </a:r>
            <a:r>
              <a:rPr spc="-10" dirty="0"/>
              <a:t>following:</a:t>
            </a:r>
          </a:p>
          <a:p>
            <a:pPr marL="560070" lvl="1" indent="-273685">
              <a:lnSpc>
                <a:spcPct val="100000"/>
              </a:lnSpc>
              <a:spcBef>
                <a:spcPts val="54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070" algn="l"/>
              </a:tabLst>
            </a:pP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autism</a:t>
            </a:r>
            <a:r>
              <a:rPr sz="2200" spc="-9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spectrum</a:t>
            </a:r>
            <a:r>
              <a:rPr sz="2200" spc="-8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disorder</a:t>
            </a:r>
            <a:endParaRPr sz="2200">
              <a:latin typeface="Georgia"/>
              <a:cs typeface="Georgia"/>
            </a:endParaRPr>
          </a:p>
          <a:p>
            <a:pPr marL="560070" lvl="1" indent="-273685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070" algn="l"/>
              </a:tabLst>
            </a:pP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major</a:t>
            </a:r>
            <a:r>
              <a:rPr sz="2200" spc="-7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depression</a:t>
            </a:r>
            <a:endParaRPr sz="2200">
              <a:latin typeface="Georgia"/>
              <a:cs typeface="Georgia"/>
            </a:endParaRPr>
          </a:p>
          <a:p>
            <a:pPr marL="560070" lvl="1" indent="-273685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070" algn="l"/>
              </a:tabLst>
            </a:pP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diabetes</a:t>
            </a:r>
            <a:endParaRPr sz="2200">
              <a:latin typeface="Georgia"/>
              <a:cs typeface="Georgia"/>
            </a:endParaRPr>
          </a:p>
          <a:p>
            <a:pPr marL="560070" lvl="1" indent="-273685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070" algn="l"/>
              </a:tabLst>
            </a:pP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leukemia</a:t>
            </a:r>
            <a:endParaRPr sz="2200">
              <a:latin typeface="Georgia"/>
              <a:cs typeface="Georgia"/>
            </a:endParaRPr>
          </a:p>
          <a:p>
            <a:pPr marL="560070" lvl="1" indent="-273685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070" algn="l"/>
              </a:tabLst>
            </a:pP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cognitive</a:t>
            </a:r>
            <a:r>
              <a:rPr sz="2200" spc="-8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behavior</a:t>
            </a:r>
            <a:r>
              <a:rPr sz="2200" spc="-9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therapy</a:t>
            </a:r>
            <a:endParaRPr sz="2200">
              <a:latin typeface="Georgia"/>
              <a:cs typeface="Georgia"/>
            </a:endParaRPr>
          </a:p>
          <a:p>
            <a:pPr marL="560070" lvl="1" indent="-273685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070" algn="l"/>
              </a:tabLst>
            </a:pP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applied</a:t>
            </a:r>
            <a:r>
              <a:rPr sz="2200" spc="-7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behavior</a:t>
            </a:r>
            <a:r>
              <a:rPr sz="2200" spc="-8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analysis</a:t>
            </a:r>
            <a:endParaRPr sz="2200">
              <a:latin typeface="Georgia"/>
              <a:cs typeface="Georgia"/>
            </a:endParaRPr>
          </a:p>
          <a:p>
            <a:pPr marL="560070" lvl="1" indent="-273685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070" algn="l"/>
              </a:tabLst>
            </a:pP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immunotherapy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0515" marR="5080" indent="-280035">
              <a:lnSpc>
                <a:spcPct val="100000"/>
              </a:lnSpc>
              <a:spcBef>
                <a:spcPts val="95"/>
              </a:spcBef>
              <a:buClr>
                <a:srgbClr val="D16349"/>
              </a:buClr>
              <a:buSzPct val="84000"/>
              <a:buFont typeface="Wingdings 2"/>
              <a:buChar char="⚫"/>
              <a:tabLst>
                <a:tab pos="310515" algn="l"/>
              </a:tabLst>
            </a:pPr>
            <a:r>
              <a:rPr dirty="0"/>
              <a:t>Capitalize</a:t>
            </a:r>
            <a:r>
              <a:rPr spc="-90" dirty="0"/>
              <a:t> </a:t>
            </a:r>
            <a:r>
              <a:rPr spc="-10" dirty="0"/>
              <a:t>personal </a:t>
            </a:r>
            <a:r>
              <a:rPr dirty="0"/>
              <a:t>names</a:t>
            </a:r>
            <a:r>
              <a:rPr spc="-60" dirty="0"/>
              <a:t> </a:t>
            </a:r>
            <a:r>
              <a:rPr dirty="0"/>
              <a:t>that</a:t>
            </a:r>
            <a:r>
              <a:rPr spc="-60" dirty="0"/>
              <a:t> </a:t>
            </a:r>
            <a:r>
              <a:rPr dirty="0"/>
              <a:t>appear</a:t>
            </a:r>
            <a:r>
              <a:rPr spc="-60" dirty="0"/>
              <a:t> </a:t>
            </a:r>
            <a:r>
              <a:rPr spc="-10" dirty="0"/>
              <a:t>within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names</a:t>
            </a:r>
            <a:r>
              <a:rPr spc="-4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diseases, </a:t>
            </a:r>
            <a:r>
              <a:rPr dirty="0"/>
              <a:t>disorders,</a:t>
            </a:r>
            <a:r>
              <a:rPr spc="-85" dirty="0"/>
              <a:t> </a:t>
            </a:r>
            <a:r>
              <a:rPr spc="-10" dirty="0"/>
              <a:t>therapies, </a:t>
            </a:r>
            <a:r>
              <a:rPr dirty="0"/>
              <a:t>treatments,</a:t>
            </a:r>
            <a:r>
              <a:rPr spc="-114" dirty="0"/>
              <a:t> </a:t>
            </a:r>
            <a:r>
              <a:rPr spc="-10" dirty="0"/>
              <a:t>theories, </a:t>
            </a:r>
            <a:r>
              <a:rPr dirty="0"/>
              <a:t>concepts,</a:t>
            </a:r>
            <a:r>
              <a:rPr spc="-80" dirty="0"/>
              <a:t> </a:t>
            </a:r>
            <a:r>
              <a:rPr spc="-10" dirty="0"/>
              <a:t>hypotheses, </a:t>
            </a:r>
            <a:r>
              <a:rPr dirty="0"/>
              <a:t>principles,</a:t>
            </a:r>
            <a:r>
              <a:rPr spc="-70" dirty="0"/>
              <a:t> </a:t>
            </a:r>
            <a:r>
              <a:rPr dirty="0"/>
              <a:t>models,</a:t>
            </a:r>
            <a:r>
              <a:rPr spc="-70" dirty="0"/>
              <a:t> </a:t>
            </a:r>
            <a:r>
              <a:rPr spc="-25" dirty="0"/>
              <a:t>and </a:t>
            </a:r>
            <a:r>
              <a:rPr dirty="0"/>
              <a:t>statistical</a:t>
            </a:r>
            <a:r>
              <a:rPr spc="-114" dirty="0"/>
              <a:t> </a:t>
            </a:r>
            <a:r>
              <a:rPr spc="-10" dirty="0"/>
              <a:t>procedures.</a:t>
            </a:r>
          </a:p>
          <a:p>
            <a:pPr marL="586105" lvl="1" indent="-273685">
              <a:lnSpc>
                <a:spcPct val="100000"/>
              </a:lnSpc>
              <a:spcBef>
                <a:spcPts val="54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86105" algn="l"/>
              </a:tabLst>
            </a:pP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Alzheimer’s</a:t>
            </a:r>
            <a:r>
              <a:rPr sz="2200" spc="-1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disease</a:t>
            </a:r>
            <a:endParaRPr sz="2200">
              <a:latin typeface="Georgia"/>
              <a:cs typeface="Georgia"/>
            </a:endParaRPr>
          </a:p>
          <a:p>
            <a:pPr marL="586105" lvl="1" indent="-273685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86105" algn="l"/>
              </a:tabLst>
            </a:pPr>
            <a:r>
              <a:rPr sz="2200" spc="-25" dirty="0">
                <a:solidFill>
                  <a:srgbClr val="646B86"/>
                </a:solidFill>
                <a:latin typeface="Georgia"/>
                <a:cs typeface="Georgia"/>
              </a:rPr>
              <a:t>non-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Hodgkin’s</a:t>
            </a:r>
            <a:r>
              <a:rPr sz="2200" spc="-7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lymphoma</a:t>
            </a:r>
            <a:endParaRPr sz="2200">
              <a:latin typeface="Georgia"/>
              <a:cs typeface="Georgia"/>
            </a:endParaRPr>
          </a:p>
          <a:p>
            <a:pPr marL="586105" lvl="1" indent="-273685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86105" algn="l"/>
              </a:tabLst>
            </a:pP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Down</a:t>
            </a:r>
            <a:r>
              <a:rPr sz="2200" spc="-5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syndrome</a:t>
            </a:r>
            <a:endParaRPr sz="2200">
              <a:latin typeface="Georgia"/>
              <a:cs typeface="Georgia"/>
            </a:endParaRPr>
          </a:p>
          <a:p>
            <a:pPr marL="586105" lvl="1" indent="-273685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86105" algn="l"/>
              </a:tabLst>
            </a:pP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Freudian</a:t>
            </a:r>
            <a:r>
              <a:rPr sz="2200" spc="-10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theory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E202CA4-BF11-6DDC-BCAC-9D89223FB3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/>
              <a:t>32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9B666E8-D5CC-2E2C-1DFC-C1C1DC3D804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18" name="Picture 17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B3E12960-A6E1-4843-C72E-1B044E9F9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1569720">
              <a:lnSpc>
                <a:spcPct val="100000"/>
              </a:lnSpc>
              <a:spcBef>
                <a:spcPts val="100"/>
              </a:spcBef>
            </a:pPr>
            <a:r>
              <a:rPr dirty="0"/>
              <a:t>Appropriate</a:t>
            </a:r>
            <a:r>
              <a:rPr spc="-75" dirty="0"/>
              <a:t> </a:t>
            </a:r>
            <a:r>
              <a:rPr dirty="0"/>
              <a:t>Level</a:t>
            </a:r>
            <a:r>
              <a:rPr spc="-6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spc="-10" dirty="0"/>
              <a:t>Citation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11437"/>
          </a:xfrm>
          <a:prstGeom prst="rect">
            <a:avLst/>
          </a:prstGeom>
        </p:spPr>
        <p:txBody>
          <a:bodyPr vert="horz" wrap="square" lIns="0" tIns="241300" rIns="0" bIns="0" rtlCol="0" anchor="t">
            <a:spAutoFit/>
          </a:bodyPr>
          <a:lstStyle/>
          <a:p>
            <a:pPr marL="326390" marR="508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Cite</a:t>
            </a:r>
            <a:r>
              <a:rPr sz="2000" spc="-55" dirty="0"/>
              <a:t> </a:t>
            </a:r>
            <a:r>
              <a:rPr sz="2000" dirty="0"/>
              <a:t>the</a:t>
            </a:r>
            <a:r>
              <a:rPr sz="2000" spc="-60" dirty="0"/>
              <a:t> </a:t>
            </a:r>
            <a:r>
              <a:rPr sz="2000" dirty="0"/>
              <a:t>work</a:t>
            </a:r>
            <a:r>
              <a:rPr sz="2000" spc="-50" dirty="0"/>
              <a:t> </a:t>
            </a:r>
            <a:r>
              <a:rPr sz="2000" dirty="0"/>
              <a:t>of</a:t>
            </a:r>
            <a:r>
              <a:rPr sz="2000" spc="-45" dirty="0"/>
              <a:t> </a:t>
            </a:r>
            <a:r>
              <a:rPr sz="2000" dirty="0"/>
              <a:t>those</a:t>
            </a:r>
            <a:r>
              <a:rPr sz="2000" spc="-60" dirty="0"/>
              <a:t> </a:t>
            </a:r>
            <a:r>
              <a:rPr sz="2000" dirty="0"/>
              <a:t>individuals</a:t>
            </a:r>
            <a:r>
              <a:rPr sz="2000" spc="-20" dirty="0"/>
              <a:t> </a:t>
            </a:r>
            <a:r>
              <a:rPr sz="2000" dirty="0"/>
              <a:t>whose</a:t>
            </a:r>
            <a:r>
              <a:rPr sz="2000" spc="-50" dirty="0"/>
              <a:t> </a:t>
            </a:r>
            <a:r>
              <a:rPr sz="2000" dirty="0"/>
              <a:t>ideas,</a:t>
            </a:r>
            <a:r>
              <a:rPr sz="2000" spc="-40" dirty="0"/>
              <a:t> </a:t>
            </a:r>
            <a:r>
              <a:rPr sz="2000" dirty="0"/>
              <a:t>theories,</a:t>
            </a:r>
            <a:r>
              <a:rPr sz="2000" spc="-50" dirty="0"/>
              <a:t> </a:t>
            </a:r>
            <a:r>
              <a:rPr sz="2000" dirty="0"/>
              <a:t>or</a:t>
            </a:r>
            <a:r>
              <a:rPr sz="2000" spc="-55" dirty="0"/>
              <a:t> </a:t>
            </a:r>
            <a:r>
              <a:rPr sz="2000" dirty="0"/>
              <a:t>research</a:t>
            </a:r>
            <a:r>
              <a:rPr sz="2000" spc="-60" dirty="0"/>
              <a:t> </a:t>
            </a:r>
            <a:r>
              <a:rPr sz="2000" dirty="0"/>
              <a:t>have</a:t>
            </a:r>
            <a:r>
              <a:rPr sz="2000" spc="-55" dirty="0"/>
              <a:t> </a:t>
            </a:r>
            <a:r>
              <a:rPr sz="2000" spc="-10" dirty="0"/>
              <a:t>directly </a:t>
            </a:r>
            <a:r>
              <a:rPr sz="2000" dirty="0"/>
              <a:t>influenced</a:t>
            </a:r>
            <a:r>
              <a:rPr sz="2000" spc="-50" dirty="0"/>
              <a:t> </a:t>
            </a:r>
            <a:r>
              <a:rPr sz="2000" dirty="0"/>
              <a:t>your</a:t>
            </a:r>
            <a:r>
              <a:rPr sz="2000" spc="-65" dirty="0"/>
              <a:t> </a:t>
            </a:r>
            <a:r>
              <a:rPr sz="2000" spc="-10" dirty="0"/>
              <a:t>work.</a:t>
            </a:r>
            <a:endParaRPr lang="en-US" sz="2000" spc="-10"/>
          </a:p>
          <a:p>
            <a:pPr marL="315595" marR="1157605" indent="13970">
              <a:lnSpc>
                <a:spcPct val="260400"/>
              </a:lnSpc>
              <a:spcBef>
                <a:spcPts val="15"/>
              </a:spcBef>
            </a:pPr>
            <a:r>
              <a:rPr sz="2000" dirty="0"/>
              <a:t>Cite</a:t>
            </a:r>
            <a:r>
              <a:rPr sz="2000" spc="-40" dirty="0"/>
              <a:t> </a:t>
            </a:r>
            <a:r>
              <a:rPr sz="2000" dirty="0"/>
              <a:t>primary</a:t>
            </a:r>
            <a:r>
              <a:rPr sz="2000" spc="-40" dirty="0"/>
              <a:t> </a:t>
            </a:r>
            <a:r>
              <a:rPr sz="2000" dirty="0"/>
              <a:t>sources</a:t>
            </a:r>
            <a:r>
              <a:rPr sz="2000" spc="-45" dirty="0"/>
              <a:t> </a:t>
            </a:r>
            <a:r>
              <a:rPr sz="2000" dirty="0"/>
              <a:t>when</a:t>
            </a:r>
            <a:r>
              <a:rPr sz="2000" spc="-45" dirty="0"/>
              <a:t> </a:t>
            </a:r>
            <a:r>
              <a:rPr sz="2000" dirty="0"/>
              <a:t>possible</a:t>
            </a:r>
            <a:r>
              <a:rPr sz="2000" spc="-55" dirty="0"/>
              <a:t> </a:t>
            </a:r>
            <a:r>
              <a:rPr sz="2000" dirty="0"/>
              <a:t>and</a:t>
            </a:r>
            <a:r>
              <a:rPr sz="2000" spc="-25" dirty="0"/>
              <a:t> </a:t>
            </a:r>
            <a:r>
              <a:rPr sz="2000" dirty="0"/>
              <a:t>secondary</a:t>
            </a:r>
            <a:r>
              <a:rPr sz="2000" spc="-35" dirty="0"/>
              <a:t> </a:t>
            </a:r>
            <a:r>
              <a:rPr sz="2000" dirty="0"/>
              <a:t>sources</a:t>
            </a:r>
            <a:r>
              <a:rPr sz="2000" spc="-50" dirty="0"/>
              <a:t> </a:t>
            </a:r>
            <a:r>
              <a:rPr sz="2000" spc="-10" dirty="0"/>
              <a:t>sparingly. </a:t>
            </a:r>
            <a:r>
              <a:rPr sz="2000" dirty="0"/>
              <a:t>Both</a:t>
            </a:r>
            <a:r>
              <a:rPr sz="2000" spc="-70" dirty="0"/>
              <a:t> </a:t>
            </a:r>
            <a:r>
              <a:rPr sz="2000" dirty="0"/>
              <a:t>paraphrases</a:t>
            </a:r>
            <a:r>
              <a:rPr sz="2000" spc="-45" dirty="0"/>
              <a:t> </a:t>
            </a:r>
            <a:r>
              <a:rPr sz="2000" dirty="0"/>
              <a:t>and</a:t>
            </a:r>
            <a:r>
              <a:rPr sz="2000" spc="-40" dirty="0"/>
              <a:t> </a:t>
            </a:r>
            <a:r>
              <a:rPr sz="2000" dirty="0"/>
              <a:t>direct</a:t>
            </a:r>
            <a:r>
              <a:rPr sz="2000" spc="-65" dirty="0"/>
              <a:t> </a:t>
            </a:r>
            <a:r>
              <a:rPr sz="2000" dirty="0"/>
              <a:t>quotations</a:t>
            </a:r>
            <a:r>
              <a:rPr sz="2000" spc="-50" dirty="0"/>
              <a:t> </a:t>
            </a:r>
            <a:r>
              <a:rPr sz="2000" dirty="0"/>
              <a:t>require</a:t>
            </a:r>
            <a:r>
              <a:rPr sz="2000" spc="-60" dirty="0"/>
              <a:t> </a:t>
            </a:r>
            <a:r>
              <a:rPr sz="2000" spc="-10" dirty="0"/>
              <a:t>citations.</a:t>
            </a:r>
          </a:p>
          <a:p>
            <a:pPr marL="315595" marR="485775">
              <a:lnSpc>
                <a:spcPct val="100000"/>
              </a:lnSpc>
              <a:spcBef>
                <a:spcPts val="3375"/>
              </a:spcBef>
            </a:pPr>
            <a:r>
              <a:rPr sz="2000" dirty="0"/>
              <a:t>For</a:t>
            </a:r>
            <a:r>
              <a:rPr sz="2000" spc="-35" dirty="0"/>
              <a:t> </a:t>
            </a:r>
            <a:r>
              <a:rPr sz="2000" dirty="0"/>
              <a:t>most</a:t>
            </a:r>
            <a:r>
              <a:rPr sz="2000" spc="-45" dirty="0"/>
              <a:t> </a:t>
            </a:r>
            <a:r>
              <a:rPr sz="2000" dirty="0"/>
              <a:t>papers,</a:t>
            </a:r>
            <a:r>
              <a:rPr sz="2000" spc="-30" dirty="0"/>
              <a:t> </a:t>
            </a:r>
            <a:r>
              <a:rPr sz="2000" dirty="0"/>
              <a:t>cite</a:t>
            </a:r>
            <a:r>
              <a:rPr sz="2000" spc="-35" dirty="0"/>
              <a:t> </a:t>
            </a:r>
            <a:r>
              <a:rPr sz="2000" dirty="0"/>
              <a:t>one</a:t>
            </a:r>
            <a:r>
              <a:rPr sz="2000" spc="-30" dirty="0"/>
              <a:t> </a:t>
            </a:r>
            <a:r>
              <a:rPr sz="2000" dirty="0"/>
              <a:t>or</a:t>
            </a:r>
            <a:r>
              <a:rPr sz="2000" spc="-35" dirty="0"/>
              <a:t> </a:t>
            </a:r>
            <a:r>
              <a:rPr sz="2000" dirty="0"/>
              <a:t>two</a:t>
            </a:r>
            <a:r>
              <a:rPr sz="2000" spc="-40" dirty="0"/>
              <a:t> </a:t>
            </a:r>
            <a:r>
              <a:rPr sz="2000" dirty="0"/>
              <a:t>of</a:t>
            </a:r>
            <a:r>
              <a:rPr sz="2000" spc="-30" dirty="0"/>
              <a:t> </a:t>
            </a:r>
            <a:r>
              <a:rPr sz="2000" dirty="0"/>
              <a:t>the</a:t>
            </a:r>
            <a:r>
              <a:rPr sz="2000" spc="-35" dirty="0"/>
              <a:t> </a:t>
            </a:r>
            <a:r>
              <a:rPr sz="2000" dirty="0"/>
              <a:t>most</a:t>
            </a:r>
            <a:r>
              <a:rPr sz="2000" spc="-40" dirty="0"/>
              <a:t> </a:t>
            </a:r>
            <a:r>
              <a:rPr sz="2000" spc="-10" dirty="0"/>
              <a:t>representative</a:t>
            </a:r>
            <a:r>
              <a:rPr sz="2000" spc="-35" dirty="0"/>
              <a:t> </a:t>
            </a:r>
            <a:r>
              <a:rPr sz="2000" dirty="0"/>
              <a:t>sources</a:t>
            </a:r>
            <a:r>
              <a:rPr sz="2000" spc="-35" dirty="0"/>
              <a:t> </a:t>
            </a:r>
            <a:r>
              <a:rPr sz="2000" dirty="0"/>
              <a:t>for</a:t>
            </a:r>
            <a:r>
              <a:rPr sz="2000" spc="-45" dirty="0"/>
              <a:t> </a:t>
            </a:r>
            <a:r>
              <a:rPr sz="2000" spc="-20" dirty="0"/>
              <a:t>each </a:t>
            </a:r>
            <a:r>
              <a:rPr sz="2000" dirty="0"/>
              <a:t>key</a:t>
            </a:r>
            <a:r>
              <a:rPr sz="2000" spc="-95" dirty="0"/>
              <a:t> </a:t>
            </a:r>
            <a:r>
              <a:rPr sz="2000" spc="-10" dirty="0"/>
              <a:t>point.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2F239-EBB6-9A9C-47CC-0CA4E2BC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33AB9-7E84-6A34-134D-84D83773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7" name="Picture 6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C98D4DA8-E3EE-9D8F-DE44-26AAA52DB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28650" y="212726"/>
            <a:ext cx="7886700" cy="132556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581025">
              <a:lnSpc>
                <a:spcPct val="100000"/>
              </a:lnSpc>
              <a:spcBef>
                <a:spcPts val="100"/>
              </a:spcBef>
            </a:pPr>
            <a:r>
              <a:rPr dirty="0"/>
              <a:t>Six</a:t>
            </a:r>
            <a:r>
              <a:rPr spc="-35" dirty="0"/>
              <a:t> </a:t>
            </a:r>
            <a:r>
              <a:rPr dirty="0"/>
              <a:t>Steps</a:t>
            </a:r>
            <a:r>
              <a:rPr spc="-1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Proper</a:t>
            </a:r>
            <a:r>
              <a:rPr spc="-35" dirty="0"/>
              <a:t> </a:t>
            </a:r>
            <a:r>
              <a:rPr dirty="0"/>
              <a:t>Citation</a:t>
            </a:r>
            <a:r>
              <a:rPr spc="-50" dirty="0"/>
              <a:t> </a:t>
            </a:r>
            <a:r>
              <a:rPr spc="-10" dirty="0"/>
              <a:t>Infographic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48383"/>
            <a:ext cx="9140951" cy="49255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02699-079A-1953-B225-CFFA85C1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E8EB6-BD5B-3946-83FB-D872DE83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7" name="Picture 6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69A895B2-DD72-13E8-4F17-3C08386AA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2676525">
              <a:lnSpc>
                <a:spcPct val="100000"/>
              </a:lnSpc>
              <a:spcBef>
                <a:spcPts val="100"/>
              </a:spcBef>
            </a:pPr>
            <a:r>
              <a:rPr dirty="0"/>
              <a:t>Short</a:t>
            </a:r>
            <a:r>
              <a:rPr spc="-60" dirty="0"/>
              <a:t> </a:t>
            </a:r>
            <a:r>
              <a:rPr spc="-10" dirty="0"/>
              <a:t>Quotations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5" y="2000960"/>
            <a:ext cx="8000999" cy="39041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4800" y="1440180"/>
            <a:ext cx="3733800" cy="370840"/>
          </a:xfrm>
          <a:prstGeom prst="rect">
            <a:avLst/>
          </a:prstGeom>
          <a:solidFill>
            <a:srgbClr val="E3A192"/>
          </a:solidFill>
        </p:spPr>
        <p:txBody>
          <a:bodyPr vert="horz" wrap="square" lIns="0" tIns="393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9"/>
              </a:spcBef>
            </a:pPr>
            <a:r>
              <a:rPr sz="1800" dirty="0">
                <a:latin typeface="Franklin Gothic Book"/>
                <a:cs typeface="Franklin Gothic Book"/>
              </a:rPr>
              <a:t>If</a:t>
            </a:r>
            <a:r>
              <a:rPr sz="1800" spc="-1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the</a:t>
            </a:r>
            <a:r>
              <a:rPr sz="1800" spc="-2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author is</a:t>
            </a:r>
            <a:r>
              <a:rPr sz="1800" spc="-1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part</a:t>
            </a:r>
            <a:r>
              <a:rPr sz="1800" spc="-1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of</a:t>
            </a:r>
            <a:r>
              <a:rPr sz="1800" spc="-1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the</a:t>
            </a:r>
            <a:r>
              <a:rPr sz="1800" spc="-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narrative: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0" y="4191000"/>
            <a:ext cx="2667000" cy="370840"/>
          </a:xfrm>
          <a:prstGeom prst="rect">
            <a:avLst/>
          </a:prstGeom>
          <a:solidFill>
            <a:srgbClr val="E3A192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Franklin Gothic Book"/>
                <a:cs typeface="Franklin Gothic Book"/>
              </a:rPr>
              <a:t>Standard</a:t>
            </a:r>
            <a:r>
              <a:rPr sz="1800" spc="-7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in-</a:t>
            </a:r>
            <a:r>
              <a:rPr sz="1800" dirty="0">
                <a:latin typeface="Franklin Gothic Book"/>
                <a:cs typeface="Franklin Gothic Book"/>
              </a:rPr>
              <a:t>text</a:t>
            </a:r>
            <a:r>
              <a:rPr sz="1800" spc="-8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citation:</a:t>
            </a:r>
            <a:endParaRPr sz="1800">
              <a:latin typeface="Franklin Gothic Book"/>
              <a:cs typeface="Franklin Gothic Book"/>
            </a:endParaRPr>
          </a:p>
        </p:txBody>
      </p:sp>
      <p:pic>
        <p:nvPicPr>
          <p:cNvPr id="6" name="object 6" descr="Quote Icon Design Quote Icon Trendy Stock Vector (Royalty Free) 1525618550  | Shutterstock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458" y="375388"/>
            <a:ext cx="1090105" cy="72812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ACC656-74A7-D3EE-25C4-8B2E15E7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CD960C-F5C4-CDC6-C50B-509F201F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10" name="Picture 9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71553F48-76B2-E207-A02B-A81405AD5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28650" y="212726"/>
            <a:ext cx="7886700" cy="132556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759460">
              <a:lnSpc>
                <a:spcPct val="100000"/>
              </a:lnSpc>
              <a:spcBef>
                <a:spcPts val="100"/>
              </a:spcBef>
            </a:pPr>
            <a:r>
              <a:rPr dirty="0"/>
              <a:t>Long</a:t>
            </a:r>
            <a:r>
              <a:rPr spc="-45" dirty="0"/>
              <a:t> </a:t>
            </a:r>
            <a:r>
              <a:rPr dirty="0"/>
              <a:t>Quotations</a:t>
            </a:r>
            <a:r>
              <a:rPr spc="-55" dirty="0"/>
              <a:t> </a:t>
            </a:r>
            <a:r>
              <a:rPr dirty="0"/>
              <a:t>(40</a:t>
            </a:r>
            <a:r>
              <a:rPr spc="-35" dirty="0"/>
              <a:t> </a:t>
            </a:r>
            <a:r>
              <a:rPr dirty="0"/>
              <a:t>words</a:t>
            </a:r>
            <a:r>
              <a:rPr spc="-40" dirty="0"/>
              <a:t> </a:t>
            </a:r>
            <a:r>
              <a:rPr dirty="0"/>
              <a:t>or</a:t>
            </a:r>
            <a:r>
              <a:rPr spc="-45" dirty="0"/>
              <a:t> </a:t>
            </a:r>
            <a:r>
              <a:rPr spc="-10" dirty="0"/>
              <a:t>longer)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" y="1549908"/>
            <a:ext cx="8314943" cy="3409175"/>
          </a:xfrm>
          <a:prstGeom prst="rect">
            <a:avLst/>
          </a:prstGeom>
        </p:spPr>
      </p:pic>
      <p:pic>
        <p:nvPicPr>
          <p:cNvPr id="4" name="object 4" descr="1&quot; Square Block / Cubes | Craftparts.com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59" y="5119047"/>
            <a:ext cx="1089660" cy="10607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10299-0575-0CBB-6DA1-5B0ED39F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09CC6-D24D-4AD6-DB19-93C4E975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8" name="Picture 7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20206B04-2118-B8B8-65AB-8D07A1135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28650" y="60326"/>
            <a:ext cx="7886700" cy="132556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1643380">
              <a:lnSpc>
                <a:spcPct val="100000"/>
              </a:lnSpc>
              <a:spcBef>
                <a:spcPts val="100"/>
              </a:spcBef>
            </a:pPr>
            <a:r>
              <a:rPr dirty="0"/>
              <a:t>Basic</a:t>
            </a:r>
            <a:r>
              <a:rPr spc="-35" dirty="0"/>
              <a:t> </a:t>
            </a:r>
            <a:r>
              <a:rPr spc="-25" dirty="0"/>
              <a:t>In-</a:t>
            </a:r>
            <a:r>
              <a:rPr dirty="0"/>
              <a:t>Text</a:t>
            </a:r>
            <a:r>
              <a:rPr spc="-15" dirty="0"/>
              <a:t> </a:t>
            </a:r>
            <a:r>
              <a:rPr dirty="0"/>
              <a:t>Citation</a:t>
            </a:r>
            <a:r>
              <a:rPr spc="-40" dirty="0"/>
              <a:t> </a:t>
            </a:r>
            <a:r>
              <a:rPr spc="-10" dirty="0"/>
              <a:t>Styles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7491" y="1070610"/>
            <a:ext cx="8129270" cy="5463540"/>
            <a:chOff x="507491" y="1394460"/>
            <a:chExt cx="8129270" cy="5463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491" y="1527048"/>
              <a:ext cx="8129015" cy="53309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1463" y="1394460"/>
              <a:ext cx="1494040" cy="1297635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FF75A-0D10-E1AF-F74B-B6CF29ABD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53326-9094-7DBF-5178-A68F0054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9" name="Picture 8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369569AA-B898-AF89-E159-3FF3A6111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8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33485" cy="304800"/>
          </a:xfrm>
          <a:custGeom>
            <a:avLst/>
            <a:gdLst/>
            <a:ahLst/>
            <a:cxnLst/>
            <a:rect l="l" t="t" r="r" b="b"/>
            <a:pathLst>
              <a:path w="8833485" h="304800">
                <a:moveTo>
                  <a:pt x="8833104" y="0"/>
                </a:moveTo>
                <a:lnTo>
                  <a:pt x="0" y="0"/>
                </a:lnTo>
                <a:lnTo>
                  <a:pt x="0" y="304800"/>
                </a:lnTo>
                <a:lnTo>
                  <a:pt x="8833104" y="304800"/>
                </a:lnTo>
                <a:lnTo>
                  <a:pt x="8833104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7637" y="147637"/>
            <a:ext cx="8843010" cy="6557009"/>
            <a:chOff x="147637" y="147637"/>
            <a:chExt cx="8843010" cy="6557009"/>
          </a:xfrm>
        </p:grpSpPr>
        <p:sp>
          <p:nvSpPr>
            <p:cNvPr id="4" name="object 4"/>
            <p:cNvSpPr/>
            <p:nvPr/>
          </p:nvSpPr>
          <p:spPr>
            <a:xfrm>
              <a:off x="152400" y="609600"/>
              <a:ext cx="2743200" cy="5779135"/>
            </a:xfrm>
            <a:custGeom>
              <a:avLst/>
              <a:gdLst/>
              <a:ahLst/>
              <a:cxnLst/>
              <a:rect l="l" t="t" r="r" b="b"/>
              <a:pathLst>
                <a:path w="2743200" h="5779135">
                  <a:moveTo>
                    <a:pt x="0" y="5779008"/>
                  </a:moveTo>
                  <a:lnTo>
                    <a:pt x="2743200" y="5779008"/>
                  </a:lnTo>
                  <a:lnTo>
                    <a:pt x="2743200" y="0"/>
                  </a:lnTo>
                  <a:lnTo>
                    <a:pt x="0" y="0"/>
                  </a:lnTo>
                  <a:lnTo>
                    <a:pt x="0" y="5779008"/>
                  </a:lnTo>
                  <a:close/>
                </a:path>
              </a:pathLst>
            </a:custGeom>
            <a:solidFill>
              <a:srgbClr val="D16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52400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0"/>
                  </a:moveTo>
                  <a:lnTo>
                    <a:pt x="8833104" y="0"/>
                  </a:lnTo>
                  <a:lnTo>
                    <a:pt x="8833104" y="6547104"/>
                  </a:lnTo>
                  <a:lnTo>
                    <a:pt x="0" y="65471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B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533400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1430">
              <a:solidFill>
                <a:srgbClr val="7B98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228600"/>
              <a:ext cx="609600" cy="609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9352" y="6388608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8833104" y="309371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CA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9740" y="1168399"/>
            <a:ext cx="2192655" cy="4921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62305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Georgia"/>
                <a:cs typeface="Georgia"/>
              </a:rPr>
              <a:t>Secondary Resources</a:t>
            </a:r>
            <a:endParaRPr sz="2200">
              <a:latin typeface="Georgia"/>
              <a:cs typeface="Georgia"/>
            </a:endParaRPr>
          </a:p>
          <a:p>
            <a:pPr marL="12700" marR="60960">
              <a:lnSpc>
                <a:spcPct val="100000"/>
              </a:lnSpc>
              <a:spcBef>
                <a:spcPts val="1340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primary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source</a:t>
            </a:r>
            <a:r>
              <a:rPr sz="14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presents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information</a:t>
            </a:r>
            <a:r>
              <a:rPr sz="14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gathered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firsthand,</a:t>
            </a:r>
            <a:r>
              <a:rPr sz="14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such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as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 the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results</a:t>
            </a:r>
            <a:r>
              <a:rPr sz="14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an</a:t>
            </a:r>
            <a:r>
              <a:rPr sz="14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experiment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 or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data</a:t>
            </a: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from</a:t>
            </a: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 survey.</a:t>
            </a:r>
            <a:endParaRPr sz="1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Secondary</a:t>
            </a:r>
            <a:r>
              <a:rPr sz="14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sources</a:t>
            </a:r>
            <a:r>
              <a:rPr sz="14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present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information</a:t>
            </a:r>
            <a:r>
              <a:rPr sz="14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secondhand—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an</a:t>
            </a:r>
            <a:r>
              <a:rPr sz="14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example</a:t>
            </a:r>
            <a:r>
              <a:rPr sz="14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would</a:t>
            </a:r>
            <a:r>
              <a:rPr sz="14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be</a:t>
            </a:r>
            <a:r>
              <a:rPr sz="14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textbook</a:t>
            </a:r>
            <a:r>
              <a:rPr sz="14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summary</a:t>
            </a:r>
            <a:r>
              <a:rPr sz="14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topic</a:t>
            </a: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or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Wikipedia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article.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APA</a:t>
            </a:r>
            <a:r>
              <a:rPr sz="14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recommends</a:t>
            </a:r>
            <a:r>
              <a:rPr sz="14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citing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primary</a:t>
            </a: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sources</a:t>
            </a:r>
            <a:r>
              <a:rPr sz="14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whenever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possible,</a:t>
            </a:r>
            <a:r>
              <a:rPr sz="14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because</a:t>
            </a:r>
            <a:r>
              <a:rPr sz="14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this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allows</a:t>
            </a: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you</a:t>
            </a:r>
            <a:r>
              <a:rPr sz="14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verify</a:t>
            </a: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accuracy</a:t>
            </a:r>
            <a:r>
              <a:rPr sz="14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completeness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information</a:t>
            </a:r>
            <a:r>
              <a:rPr sz="14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yourself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rather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than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rely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someone</a:t>
            </a:r>
            <a:r>
              <a:rPr sz="14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else</a:t>
            </a:r>
            <a:r>
              <a:rPr sz="14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to do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this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you.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2939" y="709676"/>
            <a:ext cx="5396865" cy="4841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191770" indent="-273050">
              <a:lnSpc>
                <a:spcPct val="100000"/>
              </a:lnSpc>
              <a:spcBef>
                <a:spcPts val="105"/>
              </a:spcBef>
              <a:buClr>
                <a:srgbClr val="D16349"/>
              </a:buClr>
              <a:buSzPct val="85000"/>
              <a:buFont typeface="Wingdings 2"/>
              <a:buChar char="⚫"/>
              <a:tabLst>
                <a:tab pos="285115" algn="l"/>
              </a:tabLst>
            </a:pPr>
            <a:r>
              <a:rPr sz="2000" dirty="0">
                <a:latin typeface="Georgia"/>
                <a:cs typeface="Georgia"/>
              </a:rPr>
              <a:t>When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citing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secondary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source,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provide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a </a:t>
            </a:r>
            <a:r>
              <a:rPr sz="2000" dirty="0">
                <a:latin typeface="Georgia"/>
                <a:cs typeface="Georgia"/>
              </a:rPr>
              <a:t>reference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list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entry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for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secondary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source </a:t>
            </a:r>
            <a:r>
              <a:rPr sz="2000" dirty="0">
                <a:latin typeface="Georgia"/>
                <a:cs typeface="Georgia"/>
              </a:rPr>
              <a:t>that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you </a:t>
            </a:r>
            <a:r>
              <a:rPr sz="2000" spc="-20" dirty="0">
                <a:latin typeface="Georgia"/>
                <a:cs typeface="Georgia"/>
              </a:rPr>
              <a:t>used.</a:t>
            </a:r>
            <a:endParaRPr sz="2000">
              <a:latin typeface="Georgia"/>
              <a:cs typeface="Georgia"/>
            </a:endParaRPr>
          </a:p>
          <a:p>
            <a:pPr marL="285115" marR="133350" indent="-273050">
              <a:lnSpc>
                <a:spcPct val="100000"/>
              </a:lnSpc>
              <a:spcBef>
                <a:spcPts val="475"/>
              </a:spcBef>
              <a:buClr>
                <a:srgbClr val="D16349"/>
              </a:buClr>
              <a:buSzPct val="85000"/>
              <a:buFont typeface="Wingdings 2"/>
              <a:buChar char="⚫"/>
              <a:tabLst>
                <a:tab pos="285115" algn="l"/>
              </a:tabLst>
            </a:pPr>
            <a:r>
              <a:rPr sz="2000" dirty="0">
                <a:latin typeface="Georgia"/>
                <a:cs typeface="Georgia"/>
              </a:rPr>
              <a:t>In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text,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identify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primary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source</a:t>
            </a:r>
            <a:r>
              <a:rPr sz="2000" spc="-25" dirty="0">
                <a:latin typeface="Georgia"/>
                <a:cs typeface="Georgia"/>
              </a:rPr>
              <a:t> and </a:t>
            </a:r>
            <a:r>
              <a:rPr sz="2000" dirty="0">
                <a:latin typeface="Georgia"/>
                <a:cs typeface="Georgia"/>
              </a:rPr>
              <a:t>then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write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“as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cited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in”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secondary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source </a:t>
            </a:r>
            <a:r>
              <a:rPr sz="2000" dirty="0">
                <a:latin typeface="Georgia"/>
                <a:cs typeface="Georgia"/>
              </a:rPr>
              <a:t>that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you </a:t>
            </a:r>
            <a:r>
              <a:rPr sz="2000" spc="-20" dirty="0">
                <a:latin typeface="Georgia"/>
                <a:cs typeface="Georgia"/>
              </a:rPr>
              <a:t>used.</a:t>
            </a:r>
            <a:endParaRPr sz="2000">
              <a:latin typeface="Georgia"/>
              <a:cs typeface="Georgia"/>
            </a:endParaRPr>
          </a:p>
          <a:p>
            <a:pPr marL="285115" marR="5080" indent="-273050">
              <a:lnSpc>
                <a:spcPct val="100000"/>
              </a:lnSpc>
              <a:spcBef>
                <a:spcPts val="480"/>
              </a:spcBef>
              <a:buClr>
                <a:srgbClr val="D16349"/>
              </a:buClr>
              <a:buSzPct val="85000"/>
              <a:buFont typeface="Wingdings 2"/>
              <a:buChar char="⚫"/>
              <a:tabLst>
                <a:tab pos="285115" algn="l"/>
              </a:tabLst>
            </a:pPr>
            <a:r>
              <a:rPr sz="2000" dirty="0">
                <a:latin typeface="Georgia"/>
                <a:cs typeface="Georgia"/>
              </a:rPr>
              <a:t>For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example,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if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you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read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work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by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Lyon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et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al. </a:t>
            </a:r>
            <a:r>
              <a:rPr sz="2000" dirty="0">
                <a:latin typeface="Georgia"/>
                <a:cs typeface="Georgia"/>
              </a:rPr>
              <a:t>(2014)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which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Rabbit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(1982)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was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cited,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and </a:t>
            </a:r>
            <a:r>
              <a:rPr sz="2000" dirty="0">
                <a:latin typeface="Georgia"/>
                <a:cs typeface="Georgia"/>
              </a:rPr>
              <a:t>you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were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unable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read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Rabbitt’s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work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for </a:t>
            </a:r>
            <a:r>
              <a:rPr sz="2000" dirty="0">
                <a:latin typeface="Georgia"/>
                <a:cs typeface="Georgia"/>
              </a:rPr>
              <a:t>your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self,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cite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Rabbitt’s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work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original </a:t>
            </a:r>
            <a:r>
              <a:rPr sz="2000" dirty="0">
                <a:latin typeface="Georgia"/>
                <a:cs typeface="Georgia"/>
              </a:rPr>
              <a:t>source,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followed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by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Lyon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et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al.’s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work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the </a:t>
            </a:r>
            <a:r>
              <a:rPr sz="2000" dirty="0">
                <a:latin typeface="Georgia"/>
                <a:cs typeface="Georgia"/>
              </a:rPr>
              <a:t>secondary</a:t>
            </a:r>
            <a:r>
              <a:rPr sz="2000" spc="-7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source.</a:t>
            </a:r>
            <a:endParaRPr sz="2000">
              <a:latin typeface="Georgia"/>
              <a:cs typeface="Georgia"/>
            </a:endParaRPr>
          </a:p>
          <a:p>
            <a:pPr marL="285115" marR="887730" indent="-273050">
              <a:lnSpc>
                <a:spcPct val="100000"/>
              </a:lnSpc>
              <a:spcBef>
                <a:spcPts val="480"/>
              </a:spcBef>
              <a:buClr>
                <a:srgbClr val="D16349"/>
              </a:buClr>
              <a:buSzPct val="85000"/>
              <a:buFont typeface="Wingdings 2"/>
              <a:buChar char="⚫"/>
              <a:tabLst>
                <a:tab pos="285115" algn="l"/>
              </a:tabLst>
            </a:pPr>
            <a:r>
              <a:rPr sz="2000" dirty="0">
                <a:latin typeface="Georgia"/>
                <a:cs typeface="Georgia"/>
              </a:rPr>
              <a:t>Only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Lyon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et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al.’s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work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appears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the </a:t>
            </a:r>
            <a:r>
              <a:rPr sz="2000" dirty="0">
                <a:latin typeface="Georgia"/>
                <a:cs typeface="Georgia"/>
              </a:rPr>
              <a:t>reference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list.</a:t>
            </a:r>
            <a:endParaRPr sz="20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480"/>
              </a:spcBef>
              <a:buClr>
                <a:srgbClr val="D16349"/>
              </a:buClr>
              <a:buSzPct val="85000"/>
              <a:buFont typeface="Wingdings 2"/>
              <a:buChar char="⚫"/>
              <a:tabLst>
                <a:tab pos="285115" algn="l"/>
              </a:tabLst>
            </a:pPr>
            <a:r>
              <a:rPr sz="2000" dirty="0">
                <a:latin typeface="Georgia"/>
                <a:cs typeface="Georgia"/>
              </a:rPr>
              <a:t>(Rabbit,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1982,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cited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Lyon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et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al.,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2014)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140DC2-9E5C-881F-0F80-27E0BD86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38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6C9814C-0F54-B493-EED4-9E798F85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14" name="Picture 13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C753814E-683A-D224-BE05-3D67F1E7E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1914525">
              <a:lnSpc>
                <a:spcPct val="100000"/>
              </a:lnSpc>
              <a:spcBef>
                <a:spcPts val="100"/>
              </a:spcBef>
            </a:pPr>
            <a:r>
              <a:rPr dirty="0"/>
              <a:t>Personal</a:t>
            </a:r>
            <a:r>
              <a:rPr spc="-45" dirty="0"/>
              <a:t> </a:t>
            </a:r>
            <a:r>
              <a:rPr spc="-10" dirty="0"/>
              <a:t>Communication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045" y="1976500"/>
            <a:ext cx="6171384" cy="335952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70331" y="1437942"/>
            <a:ext cx="2158365" cy="2669540"/>
            <a:chOff x="370331" y="1437942"/>
            <a:chExt cx="2158365" cy="2669540"/>
          </a:xfrm>
        </p:grpSpPr>
        <p:pic>
          <p:nvPicPr>
            <p:cNvPr id="5" name="object 5" descr="C:\Users\e646522\AppData\Local\Microsoft\Windows\Temporary Internet Files\Content.IE5\9P17VASA\email-letter-icon[1]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544" y="1437942"/>
              <a:ext cx="1888236" cy="1194156"/>
            </a:xfrm>
            <a:prstGeom prst="rect">
              <a:avLst/>
            </a:prstGeom>
          </p:spPr>
        </p:pic>
        <p:pic>
          <p:nvPicPr>
            <p:cNvPr id="6" name="object 6" descr="C:\Users\e646522\AppData\Local\Microsoft\Windows\Temporary Internet Files\Content.IE5\43ZKVJN5\5104920233_e02898cf93_z[1]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331" y="2675300"/>
              <a:ext cx="2157983" cy="1431879"/>
            </a:xfrm>
            <a:prstGeom prst="rect">
              <a:avLst/>
            </a:prstGeom>
          </p:spPr>
        </p:pic>
      </p:grpSp>
      <p:pic>
        <p:nvPicPr>
          <p:cNvPr id="7" name="object 7" descr="C:\Users\e646522\AppData\Local\Microsoft\Windows\Temporary Internet Files\Content.IE5\43ZKVJN5\interpersonal-communication[1]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823" y="4191000"/>
            <a:ext cx="1904987" cy="15437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590800" y="5410200"/>
            <a:ext cx="6248400" cy="646430"/>
          </a:xfrm>
          <a:prstGeom prst="rect">
            <a:avLst/>
          </a:prstGeom>
          <a:solidFill>
            <a:srgbClr val="E3A192"/>
          </a:solidFill>
        </p:spPr>
        <p:txBody>
          <a:bodyPr vert="horz" wrap="square" lIns="0" tIns="39370" rIns="0" bIns="0" rtlCol="0">
            <a:spAutoFit/>
          </a:bodyPr>
          <a:lstStyle/>
          <a:p>
            <a:pPr marL="90805" marR="624205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Franklin Gothic Book"/>
                <a:cs typeface="Franklin Gothic Book"/>
              </a:rPr>
              <a:t>Cite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in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text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only,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give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initials</a:t>
            </a:r>
            <a:r>
              <a:rPr sz="1800" spc="-2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as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well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as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the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surname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of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spc="-25" dirty="0">
                <a:latin typeface="Franklin Gothic Book"/>
                <a:cs typeface="Franklin Gothic Book"/>
              </a:rPr>
              <a:t>the </a:t>
            </a:r>
            <a:r>
              <a:rPr sz="1800" dirty="0">
                <a:latin typeface="Franklin Gothic Book"/>
                <a:cs typeface="Franklin Gothic Book"/>
              </a:rPr>
              <a:t>person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involved,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and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give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as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precise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date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as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possible.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0F9E71-AF51-600F-C90D-6F78D9B5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E180CB-A756-F141-E547-D9EEFE4B2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12" name="Picture 11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635FC1C2-1767-22AA-E5D4-44A0F198C5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0890" y="238660"/>
            <a:ext cx="8533765" cy="5767705"/>
            <a:chOff x="390890" y="238660"/>
            <a:chExt cx="8533765" cy="57677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890" y="318546"/>
              <a:ext cx="3971577" cy="41635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0" y="2290572"/>
              <a:ext cx="4581143" cy="3715511"/>
            </a:xfrm>
            <a:prstGeom prst="rect">
              <a:avLst/>
            </a:prstGeom>
          </p:spPr>
        </p:pic>
        <p:pic>
          <p:nvPicPr>
            <p:cNvPr id="5" name="object 5" descr="Avoidance Tactics: Top 10 Tips to Avoid Root Canal Treatment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2327" y="238660"/>
              <a:ext cx="2151875" cy="1958947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A5290-4AAC-583C-BC7F-AE4B80D0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31E9C-8CA2-0AED-80B8-7A3629F7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9" name="Picture 8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79DC4EED-A5C6-3CB1-EB8C-4F5AFAAFF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88" y="6172200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28650" y="3176"/>
            <a:ext cx="7886700" cy="132556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2388235">
              <a:lnSpc>
                <a:spcPct val="100000"/>
              </a:lnSpc>
              <a:spcBef>
                <a:spcPts val="100"/>
              </a:spcBef>
            </a:pPr>
            <a:r>
              <a:rPr dirty="0"/>
              <a:t>Research</a:t>
            </a:r>
            <a:r>
              <a:rPr spc="-90" dirty="0"/>
              <a:t> </a:t>
            </a:r>
            <a:r>
              <a:rPr spc="-10" dirty="0"/>
              <a:t>Interviews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847725" y="1635125"/>
            <a:ext cx="7886700" cy="490647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59690" marR="622300" algn="just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Franklin Gothic Book"/>
                <a:cs typeface="Franklin Gothic Book"/>
              </a:rPr>
              <a:t>Qualitative</a:t>
            </a:r>
            <a:r>
              <a:rPr sz="1800" i="1" spc="-40" dirty="0">
                <a:latin typeface="Franklin Gothic Book"/>
                <a:cs typeface="Franklin Gothic Book"/>
              </a:rPr>
              <a:t> </a:t>
            </a:r>
            <a:r>
              <a:rPr sz="1800" i="1" dirty="0">
                <a:latin typeface="Franklin Gothic Book"/>
                <a:cs typeface="Franklin Gothic Book"/>
              </a:rPr>
              <a:t>Data</a:t>
            </a:r>
            <a:r>
              <a:rPr sz="1800" dirty="0"/>
              <a:t>:</a:t>
            </a:r>
            <a:r>
              <a:rPr sz="1800" spc="395" dirty="0"/>
              <a:t> </a:t>
            </a:r>
            <a:r>
              <a:rPr sz="1800" dirty="0"/>
              <a:t>Part</a:t>
            </a:r>
            <a:r>
              <a:rPr sz="1800" spc="-30" dirty="0"/>
              <a:t> </a:t>
            </a:r>
            <a:r>
              <a:rPr sz="1800" dirty="0"/>
              <a:t>of</a:t>
            </a:r>
            <a:r>
              <a:rPr sz="1800" spc="-45" dirty="0"/>
              <a:t> </a:t>
            </a:r>
            <a:r>
              <a:rPr sz="1800" dirty="0"/>
              <a:t>the</a:t>
            </a:r>
            <a:r>
              <a:rPr sz="1800" spc="-30" dirty="0"/>
              <a:t> </a:t>
            </a:r>
            <a:r>
              <a:rPr sz="1800" dirty="0"/>
              <a:t>research</a:t>
            </a:r>
            <a:r>
              <a:rPr sz="1800" spc="-40" dirty="0"/>
              <a:t> </a:t>
            </a:r>
            <a:r>
              <a:rPr sz="1800" dirty="0"/>
              <a:t>on</a:t>
            </a:r>
            <a:r>
              <a:rPr sz="1800" spc="-30" dirty="0"/>
              <a:t> </a:t>
            </a:r>
            <a:r>
              <a:rPr sz="1800" dirty="0"/>
              <a:t>which</a:t>
            </a:r>
            <a:r>
              <a:rPr sz="1800" spc="-25" dirty="0"/>
              <a:t> </a:t>
            </a:r>
            <a:r>
              <a:rPr sz="1800" dirty="0"/>
              <a:t>you</a:t>
            </a:r>
            <a:r>
              <a:rPr sz="1800" spc="-20" dirty="0"/>
              <a:t> </a:t>
            </a:r>
            <a:r>
              <a:rPr sz="1800" dirty="0"/>
              <a:t>are</a:t>
            </a:r>
            <a:r>
              <a:rPr sz="1800" spc="-30" dirty="0"/>
              <a:t> </a:t>
            </a:r>
            <a:r>
              <a:rPr sz="1800" dirty="0"/>
              <a:t>reporting</a:t>
            </a:r>
            <a:r>
              <a:rPr sz="1800" spc="-25" dirty="0"/>
              <a:t> </a:t>
            </a:r>
            <a:r>
              <a:rPr sz="1800" dirty="0"/>
              <a:t>that</a:t>
            </a:r>
            <a:r>
              <a:rPr sz="1800" spc="-30" dirty="0"/>
              <a:t> </a:t>
            </a:r>
            <a:r>
              <a:rPr sz="1800" dirty="0"/>
              <a:t>does</a:t>
            </a:r>
            <a:r>
              <a:rPr sz="1800" spc="-35" dirty="0"/>
              <a:t> </a:t>
            </a:r>
            <a:r>
              <a:rPr sz="1800" spc="-25" dirty="0"/>
              <a:t>not </a:t>
            </a:r>
            <a:r>
              <a:rPr sz="1800" dirty="0"/>
              <a:t>constitute</a:t>
            </a:r>
            <a:r>
              <a:rPr sz="1800" spc="-40" dirty="0"/>
              <a:t> </a:t>
            </a:r>
            <a:r>
              <a:rPr sz="1800" dirty="0"/>
              <a:t>the</a:t>
            </a:r>
            <a:r>
              <a:rPr sz="1800" spc="-40" dirty="0"/>
              <a:t> </a:t>
            </a:r>
            <a:r>
              <a:rPr sz="1800" dirty="0"/>
              <a:t>work</a:t>
            </a:r>
            <a:r>
              <a:rPr sz="1800" spc="-40" dirty="0"/>
              <a:t> </a:t>
            </a:r>
            <a:r>
              <a:rPr sz="1800" dirty="0"/>
              <a:t>of</a:t>
            </a:r>
            <a:r>
              <a:rPr sz="1800" spc="-50" dirty="0"/>
              <a:t> </a:t>
            </a:r>
            <a:r>
              <a:rPr sz="1800" dirty="0"/>
              <a:t>others.</a:t>
            </a:r>
            <a:r>
              <a:rPr sz="1800" spc="375" dirty="0"/>
              <a:t> </a:t>
            </a:r>
            <a:r>
              <a:rPr sz="1800" dirty="0"/>
              <a:t>Example:</a:t>
            </a:r>
            <a:r>
              <a:rPr sz="1800" spc="375" dirty="0"/>
              <a:t> </a:t>
            </a:r>
            <a:r>
              <a:rPr sz="1800" dirty="0"/>
              <a:t>Participants</a:t>
            </a:r>
            <a:r>
              <a:rPr sz="1800" spc="-30" dirty="0"/>
              <a:t> </a:t>
            </a:r>
            <a:r>
              <a:rPr sz="1800" dirty="0"/>
              <a:t>you</a:t>
            </a:r>
            <a:r>
              <a:rPr sz="1800" spc="-25" dirty="0"/>
              <a:t> </a:t>
            </a:r>
            <a:r>
              <a:rPr sz="1800" dirty="0"/>
              <a:t>interview</a:t>
            </a:r>
            <a:r>
              <a:rPr sz="1800" spc="-20" dirty="0"/>
              <a:t> </a:t>
            </a:r>
            <a:r>
              <a:rPr sz="1800" dirty="0"/>
              <a:t>in</a:t>
            </a:r>
            <a:r>
              <a:rPr sz="1800" spc="-40" dirty="0"/>
              <a:t> </a:t>
            </a:r>
            <a:r>
              <a:rPr sz="1800" dirty="0"/>
              <a:t>your</a:t>
            </a:r>
            <a:r>
              <a:rPr sz="1800" spc="-40" dirty="0"/>
              <a:t> </a:t>
            </a:r>
            <a:r>
              <a:rPr sz="1800" spc="-25" dirty="0"/>
              <a:t>own </a:t>
            </a:r>
            <a:r>
              <a:rPr sz="1800" spc="-10" dirty="0"/>
              <a:t>research.</a:t>
            </a:r>
            <a:endParaRPr lang="en-US" sz="1800" spc="-10"/>
          </a:p>
          <a:p>
            <a:pPr marL="50165" marR="23495">
              <a:lnSpc>
                <a:spcPct val="100000"/>
              </a:lnSpc>
              <a:spcBef>
                <a:spcPts val="795"/>
              </a:spcBef>
            </a:pPr>
            <a:r>
              <a:rPr sz="1800" dirty="0"/>
              <a:t>They</a:t>
            </a:r>
            <a:r>
              <a:rPr sz="1800" spc="-55" dirty="0"/>
              <a:t> </a:t>
            </a:r>
            <a:r>
              <a:rPr sz="1800" dirty="0"/>
              <a:t>should</a:t>
            </a:r>
            <a:r>
              <a:rPr sz="1800" spc="-50" dirty="0"/>
              <a:t> </a:t>
            </a:r>
            <a:r>
              <a:rPr sz="1800" dirty="0"/>
              <a:t>never</a:t>
            </a:r>
            <a:r>
              <a:rPr sz="1800" spc="-55" dirty="0"/>
              <a:t> </a:t>
            </a:r>
            <a:r>
              <a:rPr sz="1800" dirty="0"/>
              <a:t>be</a:t>
            </a:r>
            <a:r>
              <a:rPr sz="1800" spc="-60" dirty="0"/>
              <a:t> </a:t>
            </a:r>
            <a:r>
              <a:rPr sz="1800" dirty="0"/>
              <a:t>individually</a:t>
            </a:r>
            <a:r>
              <a:rPr sz="1800" spc="-25" dirty="0"/>
              <a:t> </a:t>
            </a:r>
            <a:r>
              <a:rPr sz="1800" dirty="0"/>
              <a:t>cited</a:t>
            </a:r>
            <a:r>
              <a:rPr sz="1800" spc="-50" dirty="0"/>
              <a:t> </a:t>
            </a:r>
            <a:r>
              <a:rPr sz="1800" dirty="0"/>
              <a:t>or</a:t>
            </a:r>
            <a:r>
              <a:rPr sz="1800" spc="-50" dirty="0"/>
              <a:t> </a:t>
            </a:r>
            <a:r>
              <a:rPr sz="1800" dirty="0"/>
              <a:t>treated</a:t>
            </a:r>
            <a:r>
              <a:rPr sz="1800" spc="-50" dirty="0"/>
              <a:t> </a:t>
            </a:r>
            <a:r>
              <a:rPr sz="1800" dirty="0"/>
              <a:t>as</a:t>
            </a:r>
            <a:r>
              <a:rPr sz="1800" spc="-60" dirty="0"/>
              <a:t> </a:t>
            </a:r>
            <a:r>
              <a:rPr sz="1800" dirty="0"/>
              <a:t>personal</a:t>
            </a:r>
            <a:r>
              <a:rPr sz="1800" spc="-45" dirty="0"/>
              <a:t> </a:t>
            </a:r>
            <a:r>
              <a:rPr sz="1800" dirty="0"/>
              <a:t>communications</a:t>
            </a:r>
            <a:r>
              <a:rPr sz="1800" spc="-45" dirty="0"/>
              <a:t> </a:t>
            </a:r>
            <a:r>
              <a:rPr sz="1800" dirty="0"/>
              <a:t>in</a:t>
            </a:r>
            <a:r>
              <a:rPr sz="1800" spc="-50" dirty="0"/>
              <a:t> </a:t>
            </a:r>
            <a:r>
              <a:rPr sz="1800" spc="-25" dirty="0"/>
              <a:t>APA </a:t>
            </a:r>
            <a:r>
              <a:rPr sz="1800" dirty="0"/>
              <a:t>Style,</a:t>
            </a:r>
            <a:r>
              <a:rPr sz="1800" spc="-35" dirty="0"/>
              <a:t> </a:t>
            </a:r>
            <a:r>
              <a:rPr sz="1800" dirty="0"/>
              <a:t>because</a:t>
            </a:r>
            <a:r>
              <a:rPr sz="1800" spc="-55" dirty="0"/>
              <a:t> </a:t>
            </a:r>
            <a:r>
              <a:rPr sz="1800" dirty="0"/>
              <a:t>this</a:t>
            </a:r>
            <a:r>
              <a:rPr sz="1800" spc="-35" dirty="0"/>
              <a:t> </a:t>
            </a:r>
            <a:r>
              <a:rPr sz="1800" dirty="0"/>
              <a:t>could</a:t>
            </a:r>
            <a:r>
              <a:rPr sz="1800" spc="-40" dirty="0"/>
              <a:t> </a:t>
            </a:r>
            <a:r>
              <a:rPr sz="1800" spc="-10" dirty="0"/>
              <a:t>compromise</a:t>
            </a:r>
            <a:r>
              <a:rPr sz="1800" spc="-40" dirty="0"/>
              <a:t> </a:t>
            </a:r>
            <a:r>
              <a:rPr sz="1800" spc="-10" dirty="0"/>
              <a:t>confidentiality.</a:t>
            </a:r>
          </a:p>
          <a:p>
            <a:pPr marL="59690" marR="2348230">
              <a:lnSpc>
                <a:spcPct val="100000"/>
              </a:lnSpc>
              <a:spcBef>
                <a:spcPts val="940"/>
              </a:spcBef>
            </a:pPr>
            <a:r>
              <a:rPr sz="1800" dirty="0"/>
              <a:t>How</a:t>
            </a:r>
            <a:r>
              <a:rPr sz="1800" spc="-30" dirty="0"/>
              <a:t> </a:t>
            </a:r>
            <a:r>
              <a:rPr sz="1800" dirty="0"/>
              <a:t>then</a:t>
            </a:r>
            <a:r>
              <a:rPr sz="1800" spc="-60" dirty="0"/>
              <a:t> </a:t>
            </a:r>
            <a:r>
              <a:rPr sz="1800" dirty="0"/>
              <a:t>should</a:t>
            </a:r>
            <a:r>
              <a:rPr sz="1800" spc="-30" dirty="0"/>
              <a:t> </a:t>
            </a:r>
            <a:r>
              <a:rPr sz="1800" dirty="0"/>
              <a:t>you</a:t>
            </a:r>
            <a:r>
              <a:rPr sz="1800" spc="-45" dirty="0"/>
              <a:t> </a:t>
            </a:r>
            <a:r>
              <a:rPr sz="1800" dirty="0"/>
              <a:t>handle</a:t>
            </a:r>
            <a:r>
              <a:rPr sz="1800" spc="-35" dirty="0"/>
              <a:t> </a:t>
            </a:r>
            <a:r>
              <a:rPr sz="1800" dirty="0"/>
              <a:t>the</a:t>
            </a:r>
            <a:r>
              <a:rPr sz="1800" spc="-50" dirty="0"/>
              <a:t> </a:t>
            </a:r>
            <a:r>
              <a:rPr sz="1800" dirty="0"/>
              <a:t>need</a:t>
            </a:r>
            <a:r>
              <a:rPr sz="1800" spc="-40" dirty="0"/>
              <a:t> </a:t>
            </a:r>
            <a:r>
              <a:rPr sz="1800" dirty="0"/>
              <a:t>to</a:t>
            </a:r>
            <a:r>
              <a:rPr sz="1800" spc="-45" dirty="0"/>
              <a:t> </a:t>
            </a:r>
            <a:r>
              <a:rPr sz="1800" spc="-10" dirty="0"/>
              <a:t>quote</a:t>
            </a:r>
            <a:r>
              <a:rPr sz="1800" spc="-55" dirty="0"/>
              <a:t> </a:t>
            </a:r>
            <a:r>
              <a:rPr sz="1800" spc="-20" dirty="0"/>
              <a:t>from </a:t>
            </a:r>
            <a:r>
              <a:rPr sz="1800" dirty="0"/>
              <a:t>participant</a:t>
            </a:r>
            <a:r>
              <a:rPr sz="1800" spc="-45" dirty="0"/>
              <a:t> </a:t>
            </a:r>
            <a:r>
              <a:rPr sz="1800" dirty="0"/>
              <a:t>interviews?</a:t>
            </a:r>
            <a:r>
              <a:rPr sz="1800" spc="-45" dirty="0"/>
              <a:t> </a:t>
            </a:r>
            <a:r>
              <a:rPr sz="1800" dirty="0"/>
              <a:t>Some</a:t>
            </a:r>
            <a:r>
              <a:rPr sz="1800" spc="-45" dirty="0"/>
              <a:t> </a:t>
            </a:r>
            <a:r>
              <a:rPr sz="1800" dirty="0"/>
              <a:t>authors</a:t>
            </a:r>
            <a:r>
              <a:rPr sz="1800" spc="-55" dirty="0"/>
              <a:t> </a:t>
            </a:r>
            <a:r>
              <a:rPr sz="1800" dirty="0"/>
              <a:t>quote</a:t>
            </a:r>
            <a:r>
              <a:rPr sz="1800" spc="-55" dirty="0"/>
              <a:t> </a:t>
            </a:r>
            <a:r>
              <a:rPr sz="1800" spc="-10" dirty="0"/>
              <a:t>participants </a:t>
            </a:r>
            <a:r>
              <a:rPr sz="1800" dirty="0"/>
              <a:t>without</a:t>
            </a:r>
            <a:r>
              <a:rPr sz="1800" spc="-50" dirty="0"/>
              <a:t> </a:t>
            </a:r>
            <a:r>
              <a:rPr sz="1800" dirty="0"/>
              <a:t>distinguishing</a:t>
            </a:r>
            <a:r>
              <a:rPr sz="1800" spc="-25" dirty="0"/>
              <a:t> </a:t>
            </a:r>
            <a:r>
              <a:rPr sz="1800" dirty="0"/>
              <a:t>them</a:t>
            </a:r>
            <a:r>
              <a:rPr sz="1800" spc="-60" dirty="0"/>
              <a:t> </a:t>
            </a:r>
            <a:r>
              <a:rPr sz="1800" dirty="0"/>
              <a:t>at</a:t>
            </a:r>
            <a:r>
              <a:rPr sz="1800" spc="-50" dirty="0"/>
              <a:t> </a:t>
            </a:r>
            <a:r>
              <a:rPr sz="1800" dirty="0"/>
              <a:t>all,</a:t>
            </a:r>
            <a:r>
              <a:rPr sz="1800" spc="-40" dirty="0"/>
              <a:t> </a:t>
            </a:r>
            <a:r>
              <a:rPr sz="1800" dirty="0"/>
              <a:t>like</a:t>
            </a:r>
            <a:r>
              <a:rPr sz="1800" spc="-50" dirty="0"/>
              <a:t> </a:t>
            </a:r>
            <a:r>
              <a:rPr sz="1800" dirty="0"/>
              <a:t>this:</a:t>
            </a:r>
            <a:r>
              <a:rPr sz="1800" spc="-50" dirty="0"/>
              <a:t> </a:t>
            </a:r>
            <a:r>
              <a:rPr sz="1800" dirty="0">
                <a:solidFill>
                  <a:srgbClr val="0070C0"/>
                </a:solidFill>
              </a:rPr>
              <a:t>“Indeed,</a:t>
            </a:r>
            <a:r>
              <a:rPr sz="1800" spc="-40" dirty="0">
                <a:solidFill>
                  <a:srgbClr val="0070C0"/>
                </a:solidFill>
              </a:rPr>
              <a:t> </a:t>
            </a:r>
            <a:r>
              <a:rPr sz="1800" spc="-50" dirty="0">
                <a:solidFill>
                  <a:srgbClr val="0070C0"/>
                </a:solidFill>
              </a:rPr>
              <a:t>a </a:t>
            </a:r>
            <a:r>
              <a:rPr sz="1800" dirty="0">
                <a:solidFill>
                  <a:srgbClr val="0070C0"/>
                </a:solidFill>
              </a:rPr>
              <a:t>comment</a:t>
            </a:r>
            <a:r>
              <a:rPr sz="1800" spc="-40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by</a:t>
            </a:r>
            <a:r>
              <a:rPr sz="1800" spc="-40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one</a:t>
            </a:r>
            <a:r>
              <a:rPr sz="1800" spc="-30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of</a:t>
            </a:r>
            <a:r>
              <a:rPr sz="1800" spc="-25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our</a:t>
            </a:r>
            <a:r>
              <a:rPr sz="1800" spc="-30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participants</a:t>
            </a:r>
            <a:r>
              <a:rPr sz="1800" spc="-20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illustrates</a:t>
            </a:r>
            <a:r>
              <a:rPr sz="1800" spc="-10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some</a:t>
            </a:r>
            <a:r>
              <a:rPr sz="1800" spc="-40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of</a:t>
            </a:r>
            <a:r>
              <a:rPr sz="1800" spc="-25" dirty="0">
                <a:solidFill>
                  <a:srgbClr val="0070C0"/>
                </a:solidFill>
              </a:rPr>
              <a:t> </a:t>
            </a:r>
            <a:r>
              <a:rPr sz="1800" spc="-10" dirty="0">
                <a:solidFill>
                  <a:srgbClr val="0070C0"/>
                </a:solidFill>
              </a:rPr>
              <a:t>these </a:t>
            </a:r>
            <a:r>
              <a:rPr sz="1800" dirty="0">
                <a:solidFill>
                  <a:srgbClr val="0070C0"/>
                </a:solidFill>
              </a:rPr>
              <a:t>complex</a:t>
            </a:r>
            <a:r>
              <a:rPr sz="1800" spc="-50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issues:</a:t>
            </a:r>
            <a:r>
              <a:rPr sz="1800" spc="-55" dirty="0">
                <a:solidFill>
                  <a:srgbClr val="0070C0"/>
                </a:solidFill>
              </a:rPr>
              <a:t> </a:t>
            </a:r>
            <a:r>
              <a:rPr sz="1800" spc="-10" dirty="0">
                <a:solidFill>
                  <a:srgbClr val="0070C0"/>
                </a:solidFill>
              </a:rPr>
              <a:t>[quote</a:t>
            </a:r>
            <a:r>
              <a:rPr sz="1800" spc="-65" dirty="0">
                <a:solidFill>
                  <a:srgbClr val="0070C0"/>
                </a:solidFill>
              </a:rPr>
              <a:t> </a:t>
            </a:r>
            <a:r>
              <a:rPr sz="1800" spc="-10" dirty="0">
                <a:solidFill>
                  <a:srgbClr val="0070C0"/>
                </a:solidFill>
              </a:rPr>
              <a:t>follows</a:t>
            </a:r>
            <a:r>
              <a:rPr sz="1800" spc="-45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without</a:t>
            </a:r>
            <a:r>
              <a:rPr sz="1800" spc="-60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other</a:t>
            </a:r>
            <a:r>
              <a:rPr sz="1800" spc="-55" dirty="0">
                <a:solidFill>
                  <a:srgbClr val="0070C0"/>
                </a:solidFill>
              </a:rPr>
              <a:t> </a:t>
            </a:r>
            <a:r>
              <a:rPr sz="1800" spc="-10">
                <a:solidFill>
                  <a:srgbClr val="0070C0"/>
                </a:solidFill>
              </a:rPr>
              <a:t>attribution].”</a:t>
            </a:r>
            <a:endParaRPr lang="en-US" sz="1800" spc="-10">
              <a:solidFill>
                <a:srgbClr val="0070C0"/>
              </a:solidFill>
            </a:endParaRPr>
          </a:p>
          <a:p>
            <a:pPr marL="59690" marR="2348230">
              <a:lnSpc>
                <a:spcPct val="100000"/>
              </a:lnSpc>
              <a:spcBef>
                <a:spcPts val="940"/>
              </a:spcBef>
            </a:pPr>
            <a:r>
              <a:rPr sz="1800" dirty="0"/>
              <a:t>Others</a:t>
            </a:r>
            <a:r>
              <a:rPr sz="1800" spc="-45" dirty="0"/>
              <a:t> </a:t>
            </a:r>
            <a:r>
              <a:rPr sz="1800" dirty="0"/>
              <a:t>identify</a:t>
            </a:r>
            <a:r>
              <a:rPr sz="1800" spc="-25" dirty="0"/>
              <a:t> </a:t>
            </a:r>
            <a:r>
              <a:rPr sz="1800" dirty="0"/>
              <a:t>participants</a:t>
            </a:r>
            <a:r>
              <a:rPr sz="1800" spc="-15" dirty="0"/>
              <a:t> </a:t>
            </a:r>
            <a:r>
              <a:rPr sz="1800" dirty="0"/>
              <a:t>by</a:t>
            </a:r>
            <a:r>
              <a:rPr sz="1800" spc="-45" dirty="0"/>
              <a:t> </a:t>
            </a:r>
            <a:r>
              <a:rPr sz="1800" dirty="0"/>
              <a:t>demographic</a:t>
            </a:r>
            <a:r>
              <a:rPr sz="1800" spc="-35" dirty="0"/>
              <a:t> </a:t>
            </a:r>
            <a:r>
              <a:rPr sz="1800" dirty="0"/>
              <a:t>or</a:t>
            </a:r>
            <a:r>
              <a:rPr sz="1800" spc="-35" dirty="0"/>
              <a:t> </a:t>
            </a:r>
            <a:r>
              <a:rPr sz="1800" dirty="0"/>
              <a:t>other</a:t>
            </a:r>
            <a:r>
              <a:rPr sz="1800" spc="-50" dirty="0"/>
              <a:t> </a:t>
            </a:r>
            <a:r>
              <a:rPr sz="1800" dirty="0"/>
              <a:t>data:</a:t>
            </a:r>
            <a:r>
              <a:rPr sz="1800" spc="-25" dirty="0"/>
              <a:t> </a:t>
            </a:r>
            <a:r>
              <a:rPr sz="1800" spc="-20" dirty="0">
                <a:solidFill>
                  <a:srgbClr val="0070C0"/>
                </a:solidFill>
              </a:rPr>
              <a:t>“At</a:t>
            </a:r>
            <a:r>
              <a:rPr sz="1800" spc="-45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my</a:t>
            </a:r>
            <a:r>
              <a:rPr sz="1800" spc="-35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age</a:t>
            </a:r>
            <a:r>
              <a:rPr sz="1800" spc="-40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I</a:t>
            </a:r>
            <a:r>
              <a:rPr sz="1800" spc="-35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think</a:t>
            </a:r>
            <a:r>
              <a:rPr sz="1800" spc="-35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we</a:t>
            </a:r>
            <a:r>
              <a:rPr sz="1800" spc="-35" dirty="0">
                <a:solidFill>
                  <a:srgbClr val="0070C0"/>
                </a:solidFill>
              </a:rPr>
              <a:t> </a:t>
            </a:r>
            <a:r>
              <a:rPr sz="1800" spc="-20" dirty="0">
                <a:solidFill>
                  <a:srgbClr val="0070C0"/>
                </a:solidFill>
              </a:rPr>
              <a:t>know </a:t>
            </a:r>
            <a:r>
              <a:rPr sz="1800" dirty="0">
                <a:solidFill>
                  <a:srgbClr val="0070C0"/>
                </a:solidFill>
              </a:rPr>
              <a:t>who</a:t>
            </a:r>
            <a:r>
              <a:rPr sz="1800" spc="-30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we</a:t>
            </a:r>
            <a:r>
              <a:rPr sz="1800" spc="-35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are</a:t>
            </a:r>
            <a:r>
              <a:rPr sz="1800" spc="-40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and</a:t>
            </a:r>
            <a:r>
              <a:rPr sz="1800" spc="-30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what</a:t>
            </a:r>
            <a:r>
              <a:rPr sz="1800" spc="-35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we</a:t>
            </a:r>
            <a:r>
              <a:rPr sz="1800" spc="-35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are.</a:t>
            </a:r>
            <a:r>
              <a:rPr sz="1800" spc="-30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(Female</a:t>
            </a:r>
            <a:r>
              <a:rPr sz="1800" spc="-35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participant,</a:t>
            </a:r>
            <a:r>
              <a:rPr sz="1800" spc="-25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69</a:t>
            </a:r>
            <a:r>
              <a:rPr sz="1800" spc="-40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years</a:t>
            </a:r>
            <a:r>
              <a:rPr sz="1800" spc="-25" dirty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of</a:t>
            </a:r>
            <a:r>
              <a:rPr sz="1800" spc="-45" dirty="0">
                <a:solidFill>
                  <a:srgbClr val="0070C0"/>
                </a:solidFill>
              </a:rPr>
              <a:t> </a:t>
            </a:r>
            <a:r>
              <a:rPr sz="1800" spc="-10" dirty="0">
                <a:solidFill>
                  <a:srgbClr val="0070C0"/>
                </a:solidFill>
              </a:rPr>
              <a:t>age).”</a:t>
            </a:r>
            <a:endParaRPr/>
          </a:p>
          <a:p>
            <a:pPr marL="12700" marR="5080">
              <a:lnSpc>
                <a:spcPct val="100000"/>
              </a:lnSpc>
            </a:pPr>
            <a:r>
              <a:rPr sz="1800" spc="-20" dirty="0"/>
              <a:t>You</a:t>
            </a:r>
            <a:r>
              <a:rPr sz="1800" spc="-45" dirty="0"/>
              <a:t> </a:t>
            </a:r>
            <a:r>
              <a:rPr sz="1800" dirty="0"/>
              <a:t>can</a:t>
            </a:r>
            <a:r>
              <a:rPr sz="1800" spc="-30" dirty="0"/>
              <a:t> </a:t>
            </a:r>
            <a:r>
              <a:rPr sz="1800" dirty="0"/>
              <a:t>also</a:t>
            </a:r>
            <a:r>
              <a:rPr sz="1800" spc="-25" dirty="0"/>
              <a:t> </a:t>
            </a:r>
            <a:r>
              <a:rPr sz="1800" dirty="0"/>
              <a:t>identify</a:t>
            </a:r>
            <a:r>
              <a:rPr sz="1800" spc="-25" dirty="0"/>
              <a:t> </a:t>
            </a:r>
            <a:r>
              <a:rPr sz="1800" dirty="0"/>
              <a:t>participants</a:t>
            </a:r>
            <a:r>
              <a:rPr sz="1800" spc="-20" dirty="0"/>
              <a:t> </a:t>
            </a:r>
            <a:r>
              <a:rPr sz="1800" dirty="0"/>
              <a:t>with</a:t>
            </a:r>
            <a:r>
              <a:rPr sz="1800" spc="-30" dirty="0"/>
              <a:t> </a:t>
            </a:r>
            <a:r>
              <a:rPr sz="1800" dirty="0"/>
              <a:t>letters</a:t>
            </a:r>
            <a:r>
              <a:rPr sz="1800" spc="-20" dirty="0"/>
              <a:t> </a:t>
            </a:r>
            <a:r>
              <a:rPr sz="1800" dirty="0"/>
              <a:t>(Participant</a:t>
            </a:r>
            <a:r>
              <a:rPr sz="1800" spc="-20" dirty="0"/>
              <a:t> </a:t>
            </a:r>
            <a:r>
              <a:rPr sz="1800" dirty="0"/>
              <a:t>A,</a:t>
            </a:r>
            <a:r>
              <a:rPr sz="1800" spc="-30" dirty="0"/>
              <a:t> </a:t>
            </a:r>
            <a:r>
              <a:rPr sz="1800" dirty="0"/>
              <a:t>Participant</a:t>
            </a:r>
            <a:r>
              <a:rPr sz="1800" spc="-15" dirty="0"/>
              <a:t> </a:t>
            </a:r>
            <a:r>
              <a:rPr sz="1800" dirty="0"/>
              <a:t>B),</a:t>
            </a:r>
            <a:r>
              <a:rPr sz="1800" spc="-35" dirty="0"/>
              <a:t> </a:t>
            </a:r>
            <a:r>
              <a:rPr sz="1800" spc="-10" dirty="0"/>
              <a:t>nicknames (Sonny,</a:t>
            </a:r>
            <a:r>
              <a:rPr sz="1800" spc="-40" dirty="0"/>
              <a:t> </a:t>
            </a:r>
            <a:r>
              <a:rPr sz="1800" spc="-20" dirty="0"/>
              <a:t>Tracey),</a:t>
            </a:r>
            <a:r>
              <a:rPr sz="1800" spc="-50" dirty="0"/>
              <a:t> </a:t>
            </a:r>
            <a:r>
              <a:rPr sz="1800" dirty="0"/>
              <a:t>or</a:t>
            </a:r>
            <a:r>
              <a:rPr sz="1800" spc="-65" dirty="0"/>
              <a:t> </a:t>
            </a:r>
            <a:r>
              <a:rPr sz="1800" dirty="0"/>
              <a:t>by</a:t>
            </a:r>
            <a:r>
              <a:rPr sz="1800" spc="-55" dirty="0"/>
              <a:t> </a:t>
            </a:r>
            <a:r>
              <a:rPr sz="1800" dirty="0"/>
              <a:t>role</a:t>
            </a:r>
            <a:r>
              <a:rPr sz="1800" spc="-35" dirty="0"/>
              <a:t> </a:t>
            </a:r>
            <a:r>
              <a:rPr sz="1800" spc="-10" dirty="0"/>
              <a:t>(Doctor,</a:t>
            </a:r>
            <a:r>
              <a:rPr sz="1800" spc="-65" dirty="0"/>
              <a:t> </a:t>
            </a:r>
            <a:r>
              <a:rPr sz="1800" spc="-10" dirty="0"/>
              <a:t>Patient).</a:t>
            </a:r>
          </a:p>
        </p:txBody>
      </p:sp>
      <p:pic>
        <p:nvPicPr>
          <p:cNvPr id="3" name="object 3" descr="C:\Users\e646522\AppData\Local\Microsoft\Windows\Temporary Internet Files\Content.IE5\9P17VASA\confidentiality[1]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725" y="245364"/>
            <a:ext cx="1743074" cy="12104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291FE-83E9-BE65-4738-382C9DC4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B3370-3950-B444-3344-E75AF791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8" name="Picture 7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F9BE7CFD-BF3F-96FA-97C7-56F85CC0B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7" y="143255"/>
            <a:ext cx="8833485" cy="2139950"/>
          </a:xfrm>
          <a:custGeom>
            <a:avLst/>
            <a:gdLst/>
            <a:ahLst/>
            <a:cxnLst/>
            <a:rect l="l" t="t" r="r" b="b"/>
            <a:pathLst>
              <a:path w="8833485" h="2139950">
                <a:moveTo>
                  <a:pt x="8833104" y="0"/>
                </a:moveTo>
                <a:lnTo>
                  <a:pt x="0" y="0"/>
                </a:lnTo>
                <a:lnTo>
                  <a:pt x="0" y="2139696"/>
                </a:lnTo>
                <a:lnTo>
                  <a:pt x="8833104" y="2139696"/>
                </a:lnTo>
                <a:lnTo>
                  <a:pt x="8833104" y="0"/>
                </a:lnTo>
                <a:close/>
              </a:path>
            </a:pathLst>
          </a:custGeom>
          <a:solidFill>
            <a:srgbClr val="D16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6304" y="147637"/>
            <a:ext cx="8844280" cy="6557009"/>
            <a:chOff x="146304" y="147637"/>
            <a:chExt cx="8844280" cy="6557009"/>
          </a:xfrm>
        </p:grpSpPr>
        <p:sp>
          <p:nvSpPr>
            <p:cNvPr id="4" name="object 4"/>
            <p:cNvSpPr/>
            <p:nvPr/>
          </p:nvSpPr>
          <p:spPr>
            <a:xfrm>
              <a:off x="146304" y="6391655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CA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52400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0"/>
                  </a:moveTo>
                  <a:lnTo>
                    <a:pt x="8833104" y="0"/>
                  </a:lnTo>
                  <a:lnTo>
                    <a:pt x="8833104" y="6547104"/>
                  </a:lnTo>
                  <a:lnTo>
                    <a:pt x="0" y="65471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B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438400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1430">
              <a:solidFill>
                <a:srgbClr val="7B98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2115311"/>
              <a:ext cx="609600" cy="609600"/>
            </a:xfrm>
            <a:prstGeom prst="rect">
              <a:avLst/>
            </a:prstGeom>
          </p:spPr>
        </p:pic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3302571" y="1342135"/>
            <a:ext cx="26111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0" dirty="0"/>
              <a:t>References</a:t>
            </a:r>
            <a:endParaRPr sz="420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C6942B4-75CC-AE75-4E3C-2F29F34C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41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E3A4830-E789-8C2D-A5A8-4544BBDA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A14897-AE21-AEC4-FB34-CDF472C9A2D7}"/>
              </a:ext>
            </a:extLst>
          </p:cNvPr>
          <p:cNvSpPr txBox="1"/>
          <p:nvPr/>
        </p:nvSpPr>
        <p:spPr>
          <a:xfrm>
            <a:off x="2286000" y="3429000"/>
            <a:ext cx="4572000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Aptos"/>
              </a:rPr>
              <a:t>Reference List Formatting</a:t>
            </a:r>
            <a:endParaRPr lang="en-US" dirty="0"/>
          </a:p>
          <a:p>
            <a:pPr algn="ctr"/>
            <a:r>
              <a:rPr lang="en-US" sz="2800" dirty="0">
                <a:latin typeface="Aptos"/>
              </a:rPr>
              <a:t>Reference Examples</a:t>
            </a:r>
          </a:p>
          <a:p>
            <a:pPr algn="ctr"/>
            <a:r>
              <a:rPr lang="en-US" sz="2800" dirty="0">
                <a:latin typeface="Aptos"/>
              </a:rPr>
              <a:t>APA Resources</a:t>
            </a:r>
          </a:p>
          <a:p>
            <a:pPr algn="ctr"/>
            <a:r>
              <a:rPr lang="en-US" sz="2800" dirty="0">
                <a:latin typeface="Aptos"/>
              </a:rPr>
              <a:t>Google Tip</a:t>
            </a:r>
          </a:p>
          <a:p>
            <a:pPr algn="ctr"/>
            <a:endParaRPr lang="en-US"/>
          </a:p>
        </p:txBody>
      </p:sp>
      <p:pic>
        <p:nvPicPr>
          <p:cNvPr id="15" name="Picture 14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532C699E-06CA-7716-7D13-77FAD1D2F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2938780">
              <a:lnSpc>
                <a:spcPct val="100000"/>
              </a:lnSpc>
              <a:spcBef>
                <a:spcPts val="100"/>
              </a:spcBef>
            </a:pPr>
            <a:r>
              <a:rPr dirty="0"/>
              <a:t>Reference</a:t>
            </a:r>
            <a:r>
              <a:rPr spc="-130" dirty="0"/>
              <a:t> </a:t>
            </a:r>
            <a:r>
              <a:rPr spc="-20" dirty="0"/>
              <a:t>List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52" y="1595627"/>
            <a:ext cx="8915399" cy="10071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7210" y="2848736"/>
            <a:ext cx="4171619" cy="222884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8BB88-B06F-942A-C47E-B850A268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42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E0F3B-4513-CB77-FC42-55EE9A02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8" name="Picture 7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73196B25-5406-98C2-2AB8-CC98F1477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3733"/>
            <a:ext cx="8844280" cy="6557009"/>
            <a:chOff x="146304" y="153733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4" y="6391655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CA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495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0"/>
                  </a:moveTo>
                  <a:lnTo>
                    <a:pt x="8833104" y="0"/>
                  </a:lnTo>
                  <a:lnTo>
                    <a:pt x="8833104" y="6547104"/>
                  </a:lnTo>
                  <a:lnTo>
                    <a:pt x="0" y="65471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B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104900" y="95760"/>
            <a:ext cx="7886700" cy="70224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463232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Format</a:t>
            </a:r>
            <a:r>
              <a:rPr sz="3200" spc="-40" dirty="0"/>
              <a:t> </a:t>
            </a:r>
            <a:r>
              <a:rPr sz="3200" spc="-10" dirty="0"/>
              <a:t>References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552950" y="1599057"/>
            <a:ext cx="3707765" cy="1118235"/>
            <a:chOff x="4562475" y="1046607"/>
            <a:chExt cx="3698240" cy="2175510"/>
          </a:xfrm>
        </p:grpSpPr>
        <p:sp>
          <p:nvSpPr>
            <p:cNvPr id="7" name="object 7"/>
            <p:cNvSpPr/>
            <p:nvPr/>
          </p:nvSpPr>
          <p:spPr>
            <a:xfrm>
              <a:off x="4568189" y="1052322"/>
              <a:ext cx="3686810" cy="2164080"/>
            </a:xfrm>
            <a:custGeom>
              <a:avLst/>
              <a:gdLst/>
              <a:ahLst/>
              <a:cxnLst/>
              <a:rect l="l" t="t" r="r" b="b"/>
              <a:pathLst>
                <a:path w="3686809" h="2164080">
                  <a:moveTo>
                    <a:pt x="3686555" y="0"/>
                  </a:moveTo>
                  <a:lnTo>
                    <a:pt x="1291145" y="0"/>
                  </a:lnTo>
                  <a:lnTo>
                    <a:pt x="1291145" y="811529"/>
                  </a:lnTo>
                  <a:lnTo>
                    <a:pt x="541020" y="811529"/>
                  </a:lnTo>
                  <a:lnTo>
                    <a:pt x="541020" y="541019"/>
                  </a:lnTo>
                  <a:lnTo>
                    <a:pt x="0" y="1082039"/>
                  </a:lnTo>
                  <a:lnTo>
                    <a:pt x="541020" y="1623059"/>
                  </a:lnTo>
                  <a:lnTo>
                    <a:pt x="541020" y="1352549"/>
                  </a:lnTo>
                  <a:lnTo>
                    <a:pt x="1291145" y="1352549"/>
                  </a:lnTo>
                  <a:lnTo>
                    <a:pt x="1291145" y="2164079"/>
                  </a:lnTo>
                  <a:lnTo>
                    <a:pt x="3686555" y="2164079"/>
                  </a:lnTo>
                  <a:lnTo>
                    <a:pt x="3686555" y="0"/>
                  </a:lnTo>
                  <a:close/>
                </a:path>
              </a:pathLst>
            </a:custGeom>
            <a:solidFill>
              <a:srgbClr val="D16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8189" y="1052322"/>
              <a:ext cx="3686810" cy="2164080"/>
            </a:xfrm>
            <a:custGeom>
              <a:avLst/>
              <a:gdLst/>
              <a:ahLst/>
              <a:cxnLst/>
              <a:rect l="l" t="t" r="r" b="b"/>
              <a:pathLst>
                <a:path w="3686809" h="2164080">
                  <a:moveTo>
                    <a:pt x="0" y="1082039"/>
                  </a:moveTo>
                  <a:lnTo>
                    <a:pt x="541020" y="541019"/>
                  </a:lnTo>
                  <a:lnTo>
                    <a:pt x="541020" y="811529"/>
                  </a:lnTo>
                  <a:lnTo>
                    <a:pt x="1291145" y="811529"/>
                  </a:lnTo>
                  <a:lnTo>
                    <a:pt x="1291145" y="0"/>
                  </a:lnTo>
                  <a:lnTo>
                    <a:pt x="3686555" y="0"/>
                  </a:lnTo>
                  <a:lnTo>
                    <a:pt x="3686555" y="2164079"/>
                  </a:lnTo>
                  <a:lnTo>
                    <a:pt x="1291145" y="2164079"/>
                  </a:lnTo>
                  <a:lnTo>
                    <a:pt x="1291145" y="1352549"/>
                  </a:lnTo>
                  <a:lnTo>
                    <a:pt x="541020" y="1352549"/>
                  </a:lnTo>
                  <a:lnTo>
                    <a:pt x="541020" y="1623059"/>
                  </a:lnTo>
                  <a:lnTo>
                    <a:pt x="0" y="1082039"/>
                  </a:lnTo>
                  <a:close/>
                </a:path>
              </a:pathLst>
            </a:custGeom>
            <a:ln w="11430">
              <a:solidFill>
                <a:srgbClr val="9947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-126493" y="0"/>
            <a:ext cx="8965692" cy="6857999"/>
            <a:chOff x="25907" y="0"/>
            <a:chExt cx="8965692" cy="6857999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7" y="0"/>
              <a:ext cx="4261103" cy="68579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6961" y="3429764"/>
              <a:ext cx="4323715" cy="1010919"/>
            </a:xfrm>
            <a:custGeom>
              <a:avLst/>
              <a:gdLst/>
              <a:ahLst/>
              <a:cxnLst/>
              <a:rect l="l" t="t" r="r" b="b"/>
              <a:pathLst>
                <a:path w="4323715" h="1010920">
                  <a:moveTo>
                    <a:pt x="0" y="168401"/>
                  </a:moveTo>
                  <a:lnTo>
                    <a:pt x="6015" y="123635"/>
                  </a:lnTo>
                  <a:lnTo>
                    <a:pt x="22992" y="83407"/>
                  </a:lnTo>
                  <a:lnTo>
                    <a:pt x="49325" y="49325"/>
                  </a:lnTo>
                  <a:lnTo>
                    <a:pt x="83407" y="22992"/>
                  </a:lnTo>
                  <a:lnTo>
                    <a:pt x="123635" y="6015"/>
                  </a:lnTo>
                  <a:lnTo>
                    <a:pt x="168402" y="0"/>
                  </a:lnTo>
                  <a:lnTo>
                    <a:pt x="4155186" y="0"/>
                  </a:lnTo>
                  <a:lnTo>
                    <a:pt x="4199952" y="6015"/>
                  </a:lnTo>
                  <a:lnTo>
                    <a:pt x="4240180" y="22992"/>
                  </a:lnTo>
                  <a:lnTo>
                    <a:pt x="4274262" y="49325"/>
                  </a:lnTo>
                  <a:lnTo>
                    <a:pt x="4300595" y="83407"/>
                  </a:lnTo>
                  <a:lnTo>
                    <a:pt x="4317572" y="123635"/>
                  </a:lnTo>
                  <a:lnTo>
                    <a:pt x="4323588" y="168401"/>
                  </a:lnTo>
                  <a:lnTo>
                    <a:pt x="4323588" y="842009"/>
                  </a:lnTo>
                  <a:lnTo>
                    <a:pt x="4317572" y="886776"/>
                  </a:lnTo>
                  <a:lnTo>
                    <a:pt x="4300595" y="927004"/>
                  </a:lnTo>
                  <a:lnTo>
                    <a:pt x="4274262" y="961086"/>
                  </a:lnTo>
                  <a:lnTo>
                    <a:pt x="4240180" y="987419"/>
                  </a:lnTo>
                  <a:lnTo>
                    <a:pt x="4199952" y="1004396"/>
                  </a:lnTo>
                  <a:lnTo>
                    <a:pt x="4155186" y="1010411"/>
                  </a:lnTo>
                  <a:lnTo>
                    <a:pt x="168402" y="1010411"/>
                  </a:lnTo>
                  <a:lnTo>
                    <a:pt x="123635" y="1004396"/>
                  </a:lnTo>
                  <a:lnTo>
                    <a:pt x="83407" y="987419"/>
                  </a:lnTo>
                  <a:lnTo>
                    <a:pt x="49325" y="961086"/>
                  </a:lnTo>
                  <a:lnTo>
                    <a:pt x="22992" y="927004"/>
                  </a:lnTo>
                  <a:lnTo>
                    <a:pt x="6015" y="886776"/>
                  </a:lnTo>
                  <a:lnTo>
                    <a:pt x="0" y="842009"/>
                  </a:lnTo>
                  <a:lnTo>
                    <a:pt x="0" y="16840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0549" y="3156584"/>
              <a:ext cx="4591050" cy="300379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99681" y="4454273"/>
              <a:ext cx="1407795" cy="1028065"/>
            </a:xfrm>
            <a:custGeom>
              <a:avLst/>
              <a:gdLst/>
              <a:ahLst/>
              <a:cxnLst/>
              <a:rect l="l" t="t" r="r" b="b"/>
              <a:pathLst>
                <a:path w="1731645" h="1009014">
                  <a:moveTo>
                    <a:pt x="0" y="168148"/>
                  </a:moveTo>
                  <a:lnTo>
                    <a:pt x="6006" y="123448"/>
                  </a:lnTo>
                  <a:lnTo>
                    <a:pt x="22957" y="83281"/>
                  </a:lnTo>
                  <a:lnTo>
                    <a:pt x="49250" y="49250"/>
                  </a:lnTo>
                  <a:lnTo>
                    <a:pt x="83281" y="22957"/>
                  </a:lnTo>
                  <a:lnTo>
                    <a:pt x="123448" y="6006"/>
                  </a:lnTo>
                  <a:lnTo>
                    <a:pt x="168148" y="0"/>
                  </a:lnTo>
                  <a:lnTo>
                    <a:pt x="1563116" y="0"/>
                  </a:lnTo>
                  <a:lnTo>
                    <a:pt x="1607815" y="6006"/>
                  </a:lnTo>
                  <a:lnTo>
                    <a:pt x="1647982" y="22957"/>
                  </a:lnTo>
                  <a:lnTo>
                    <a:pt x="1682013" y="49250"/>
                  </a:lnTo>
                  <a:lnTo>
                    <a:pt x="1708306" y="83281"/>
                  </a:lnTo>
                  <a:lnTo>
                    <a:pt x="1725257" y="123448"/>
                  </a:lnTo>
                  <a:lnTo>
                    <a:pt x="1731264" y="168148"/>
                  </a:lnTo>
                  <a:lnTo>
                    <a:pt x="1731264" y="840740"/>
                  </a:lnTo>
                  <a:lnTo>
                    <a:pt x="1725257" y="885439"/>
                  </a:lnTo>
                  <a:lnTo>
                    <a:pt x="1708306" y="925606"/>
                  </a:lnTo>
                  <a:lnTo>
                    <a:pt x="1682013" y="959637"/>
                  </a:lnTo>
                  <a:lnTo>
                    <a:pt x="1647982" y="985930"/>
                  </a:lnTo>
                  <a:lnTo>
                    <a:pt x="1607815" y="1002881"/>
                  </a:lnTo>
                  <a:lnTo>
                    <a:pt x="1563116" y="1008888"/>
                  </a:lnTo>
                  <a:lnTo>
                    <a:pt x="168148" y="1008888"/>
                  </a:lnTo>
                  <a:lnTo>
                    <a:pt x="123448" y="1002881"/>
                  </a:lnTo>
                  <a:lnTo>
                    <a:pt x="83281" y="985930"/>
                  </a:lnTo>
                  <a:lnTo>
                    <a:pt x="49250" y="959637"/>
                  </a:lnTo>
                  <a:lnTo>
                    <a:pt x="22957" y="925606"/>
                  </a:lnTo>
                  <a:lnTo>
                    <a:pt x="6006" y="885439"/>
                  </a:lnTo>
                  <a:lnTo>
                    <a:pt x="0" y="840740"/>
                  </a:lnTo>
                  <a:lnTo>
                    <a:pt x="0" y="16814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37194" y="4817745"/>
              <a:ext cx="628015" cy="360045"/>
            </a:xfrm>
            <a:custGeom>
              <a:avLst/>
              <a:gdLst/>
              <a:ahLst/>
              <a:cxnLst/>
              <a:rect l="l" t="t" r="r" b="b"/>
              <a:pathLst>
                <a:path w="628015" h="360045">
                  <a:moveTo>
                    <a:pt x="179832" y="0"/>
                  </a:moveTo>
                  <a:lnTo>
                    <a:pt x="0" y="179831"/>
                  </a:lnTo>
                  <a:lnTo>
                    <a:pt x="179832" y="359663"/>
                  </a:lnTo>
                  <a:lnTo>
                    <a:pt x="179832" y="269747"/>
                  </a:lnTo>
                  <a:lnTo>
                    <a:pt x="627888" y="269747"/>
                  </a:lnTo>
                  <a:lnTo>
                    <a:pt x="627888" y="89915"/>
                  </a:lnTo>
                  <a:lnTo>
                    <a:pt x="179832" y="89915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28997" y="1842555"/>
            <a:ext cx="2216785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All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these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points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important.</a:t>
            </a:r>
            <a:r>
              <a:rPr sz="18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endParaRPr sz="1800" spc="-1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656D3CA-AABB-5DDE-9CBA-F974CBAC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43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2FA8552A-759A-3F76-8FFE-22989670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20" name="Picture 19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21CB3AEF-56D1-DBEE-CE69-507FA57EA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288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28650" y="533911"/>
            <a:ext cx="7886700" cy="70224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Reference</a:t>
            </a:r>
            <a:r>
              <a:rPr sz="3200" spc="-50" dirty="0"/>
              <a:t> </a:t>
            </a:r>
            <a:r>
              <a:rPr sz="3200" dirty="0"/>
              <a:t>List</a:t>
            </a:r>
            <a:r>
              <a:rPr sz="3200" spc="-85" dirty="0"/>
              <a:t> </a:t>
            </a:r>
            <a:r>
              <a:rPr sz="3200" dirty="0"/>
              <a:t>Basic</a:t>
            </a:r>
            <a:r>
              <a:rPr sz="3200" spc="-70" dirty="0"/>
              <a:t> </a:t>
            </a:r>
            <a:r>
              <a:rPr sz="3200" spc="-10" dirty="0"/>
              <a:t>Rules-</a:t>
            </a:r>
            <a:r>
              <a:rPr sz="3200" dirty="0"/>
              <a:t>Journal</a:t>
            </a:r>
            <a:r>
              <a:rPr sz="3200" spc="-60" dirty="0"/>
              <a:t> </a:t>
            </a:r>
            <a:r>
              <a:rPr sz="3200" spc="-10" dirty="0"/>
              <a:t>Article</a:t>
            </a:r>
            <a:endParaRPr lang="en-US" sz="3200" spc="-10"/>
          </a:p>
        </p:txBody>
      </p:sp>
      <p:grpSp>
        <p:nvGrpSpPr>
          <p:cNvPr id="3" name="object 3"/>
          <p:cNvGrpSpPr/>
          <p:nvPr/>
        </p:nvGrpSpPr>
        <p:grpSpPr>
          <a:xfrm>
            <a:off x="199263" y="1276731"/>
            <a:ext cx="8842375" cy="5076825"/>
            <a:chOff x="94488" y="1552956"/>
            <a:chExt cx="8842375" cy="50768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911" y="3584448"/>
              <a:ext cx="8713824" cy="9784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488" y="1552956"/>
              <a:ext cx="3808475" cy="9758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6076" y="2627376"/>
              <a:ext cx="1606295" cy="9783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5961" y="1705754"/>
              <a:ext cx="4790202" cy="88809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20917" y="2594616"/>
              <a:ext cx="605790" cy="1031240"/>
            </a:xfrm>
            <a:custGeom>
              <a:avLst/>
              <a:gdLst/>
              <a:ahLst/>
              <a:cxnLst/>
              <a:rect l="l" t="t" r="r" b="b"/>
              <a:pathLst>
                <a:path w="605789" h="1031239">
                  <a:moveTo>
                    <a:pt x="0" y="1031239"/>
                  </a:moveTo>
                  <a:lnTo>
                    <a:pt x="605612" y="0"/>
                  </a:lnTo>
                </a:path>
              </a:pathLst>
            </a:custGeom>
            <a:ln w="28575">
              <a:solidFill>
                <a:srgbClr val="8CAD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876" y="4562855"/>
              <a:ext cx="2311907" cy="11064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4015" y="4562856"/>
              <a:ext cx="2723375" cy="11030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3448" y="5713476"/>
              <a:ext cx="2919971" cy="9159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98726" y="2532125"/>
              <a:ext cx="0" cy="1092835"/>
            </a:xfrm>
            <a:custGeom>
              <a:avLst/>
              <a:gdLst/>
              <a:ahLst/>
              <a:cxnLst/>
              <a:rect l="l" t="t" r="r" b="b"/>
              <a:pathLst>
                <a:path h="1092835">
                  <a:moveTo>
                    <a:pt x="0" y="0"/>
                  </a:moveTo>
                  <a:lnTo>
                    <a:pt x="0" y="1092822"/>
                  </a:lnTo>
                </a:path>
              </a:pathLst>
            </a:custGeom>
            <a:ln w="28575">
              <a:solidFill>
                <a:srgbClr val="CCB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63134" y="4563622"/>
              <a:ext cx="0" cy="1149985"/>
            </a:xfrm>
            <a:custGeom>
              <a:avLst/>
              <a:gdLst/>
              <a:ahLst/>
              <a:cxnLst/>
              <a:rect l="l" t="t" r="r" b="b"/>
              <a:pathLst>
                <a:path h="1149985">
                  <a:moveTo>
                    <a:pt x="0" y="114983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6F1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87377" y="4562855"/>
              <a:ext cx="1400854" cy="7718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33388" y="5391911"/>
              <a:ext cx="2388107" cy="112776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33538" y="4552955"/>
              <a:ext cx="0" cy="968375"/>
            </a:xfrm>
            <a:custGeom>
              <a:avLst/>
              <a:gdLst/>
              <a:ahLst/>
              <a:cxnLst/>
              <a:rect l="l" t="t" r="r" b="b"/>
              <a:pathLst>
                <a:path h="968375">
                  <a:moveTo>
                    <a:pt x="0" y="96829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8D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EC7B1B1-1D79-C089-5DD4-CB5D665B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44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296AF198-7CF5-8B46-F052-4FB8BF3E6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20" name="Picture 19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6A531F3D-83DE-5E5E-E1AE-CCE1617DED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955547"/>
            <a:ext cx="8833485" cy="5332730"/>
            <a:chOff x="152400" y="955547"/>
            <a:chExt cx="8833485" cy="5332730"/>
          </a:xfrm>
        </p:grpSpPr>
        <p:sp>
          <p:nvSpPr>
            <p:cNvPr id="3" name="object 3"/>
            <p:cNvSpPr/>
            <p:nvPr/>
          </p:nvSpPr>
          <p:spPr>
            <a:xfrm>
              <a:off x="152400" y="1277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>
              <a:solidFill>
                <a:srgbClr val="7B98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955547"/>
              <a:ext cx="609600" cy="609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924" y="1581912"/>
              <a:ext cx="8068055" cy="47060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160551" y="412369"/>
            <a:ext cx="8153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25" dirty="0">
                <a:solidFill>
                  <a:srgbClr val="7B9899"/>
                </a:solidFill>
                <a:latin typeface="Georgia"/>
                <a:cs typeface="Georgia"/>
              </a:rPr>
              <a:t>DOI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2CA5F0-DFA5-F947-3969-BB057CC9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45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BDC870-3D42-0FE0-2F96-A30C1768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10" name="Picture 9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353FC334-E50C-4142-B40E-AB974EA5C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28650" y="200536"/>
            <a:ext cx="7886700" cy="70224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117348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Reference</a:t>
            </a:r>
            <a:r>
              <a:rPr sz="3200" spc="-30" dirty="0"/>
              <a:t> </a:t>
            </a:r>
            <a:r>
              <a:rPr sz="3200" dirty="0"/>
              <a:t>List</a:t>
            </a:r>
            <a:r>
              <a:rPr sz="3200" spc="-65" dirty="0"/>
              <a:t> </a:t>
            </a:r>
            <a:r>
              <a:rPr sz="3200" dirty="0"/>
              <a:t>Basic</a:t>
            </a:r>
            <a:r>
              <a:rPr sz="3200" spc="-50" dirty="0"/>
              <a:t> </a:t>
            </a:r>
            <a:r>
              <a:rPr sz="3200" dirty="0"/>
              <a:t>Rules</a:t>
            </a:r>
            <a:r>
              <a:rPr sz="3200" spc="-40" dirty="0"/>
              <a:t> </a:t>
            </a:r>
            <a:r>
              <a:rPr sz="3200" dirty="0"/>
              <a:t>-</a:t>
            </a:r>
            <a:r>
              <a:rPr sz="3200" spc="-50" dirty="0"/>
              <a:t> </a:t>
            </a:r>
            <a:r>
              <a:rPr sz="3200" spc="-20" dirty="0"/>
              <a:t>Book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903732"/>
            <a:ext cx="8993505" cy="5084445"/>
            <a:chOff x="0" y="903732"/>
            <a:chExt cx="8993505" cy="50844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23" y="3025140"/>
              <a:ext cx="8877300" cy="8900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11452"/>
              <a:ext cx="6781799" cy="1313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823" y="4197096"/>
              <a:ext cx="3340607" cy="113648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84325" y="3915920"/>
              <a:ext cx="0" cy="355600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355104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CCEF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12414" y="3702557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10">
                  <a:moveTo>
                    <a:pt x="0" y="0"/>
                  </a:moveTo>
                  <a:lnTo>
                    <a:pt x="257454" y="0"/>
                  </a:lnTo>
                </a:path>
              </a:pathLst>
            </a:custGeom>
            <a:ln w="38100">
              <a:solidFill>
                <a:srgbClr val="F8D2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06811" y="3429761"/>
              <a:ext cx="1074420" cy="1337310"/>
            </a:xfrm>
            <a:custGeom>
              <a:avLst/>
              <a:gdLst/>
              <a:ahLst/>
              <a:cxnLst/>
              <a:rect l="l" t="t" r="r" b="b"/>
              <a:pathLst>
                <a:path w="1074420" h="1337310">
                  <a:moveTo>
                    <a:pt x="1074204" y="0"/>
                  </a:moveTo>
                  <a:lnTo>
                    <a:pt x="0" y="1337195"/>
                  </a:lnTo>
                </a:path>
              </a:pathLst>
            </a:custGeom>
            <a:ln w="38100">
              <a:solidFill>
                <a:srgbClr val="B2DC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5095" y="4765547"/>
              <a:ext cx="5558015" cy="12222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9208" y="3564648"/>
              <a:ext cx="4402836" cy="10561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2811" y="903732"/>
              <a:ext cx="4020311" cy="87705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447277" y="1712213"/>
              <a:ext cx="1216025" cy="1409065"/>
            </a:xfrm>
            <a:custGeom>
              <a:avLst/>
              <a:gdLst/>
              <a:ahLst/>
              <a:cxnLst/>
              <a:rect l="l" t="t" r="r" b="b"/>
              <a:pathLst>
                <a:path w="1216025" h="1409064">
                  <a:moveTo>
                    <a:pt x="1215440" y="0"/>
                  </a:moveTo>
                  <a:lnTo>
                    <a:pt x="0" y="1409065"/>
                  </a:lnTo>
                </a:path>
              </a:pathLst>
            </a:custGeom>
            <a:ln w="38100">
              <a:solidFill>
                <a:srgbClr val="B2DC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1E145DF-3E9C-6106-71A9-5016E831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46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EB167CA-DAC4-C0F1-1D77-78485B1B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17" name="Picture 16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39E1510E-358D-E6C7-750C-F373CA626E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52450" y="-130174"/>
            <a:ext cx="7886700" cy="132556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1795780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spc="-105" dirty="0"/>
              <a:t> </a:t>
            </a:r>
            <a:r>
              <a:rPr dirty="0"/>
              <a:t>Reference</a:t>
            </a:r>
            <a:r>
              <a:rPr spc="-75" dirty="0"/>
              <a:t> </a:t>
            </a:r>
            <a:r>
              <a:rPr spc="-10" dirty="0"/>
              <a:t>Examples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7" y="987552"/>
            <a:ext cx="8686799" cy="548639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8A20D-8926-AF75-23A8-1C3382D4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47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AE844-8F35-6B27-42D9-7EED9593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7" name="Picture 6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16B40090-FB9B-77ED-8C68-8FDC44A07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056" y="0"/>
            <a:ext cx="9077325" cy="6410325"/>
            <a:chOff x="67056" y="0"/>
            <a:chExt cx="9077325" cy="6410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56" y="0"/>
              <a:ext cx="9058643" cy="640994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106" y="2329439"/>
              <a:ext cx="8783320" cy="1675130"/>
            </a:xfrm>
            <a:custGeom>
              <a:avLst/>
              <a:gdLst/>
              <a:ahLst/>
              <a:cxnLst/>
              <a:rect l="l" t="t" r="r" b="b"/>
              <a:pathLst>
                <a:path w="8783320" h="1675129">
                  <a:moveTo>
                    <a:pt x="0" y="279146"/>
                  </a:moveTo>
                  <a:lnTo>
                    <a:pt x="3653" y="233867"/>
                  </a:lnTo>
                  <a:lnTo>
                    <a:pt x="14231" y="190915"/>
                  </a:lnTo>
                  <a:lnTo>
                    <a:pt x="31158" y="150863"/>
                  </a:lnTo>
                  <a:lnTo>
                    <a:pt x="53859" y="114287"/>
                  </a:lnTo>
                  <a:lnTo>
                    <a:pt x="81761" y="81761"/>
                  </a:lnTo>
                  <a:lnTo>
                    <a:pt x="114287" y="53859"/>
                  </a:lnTo>
                  <a:lnTo>
                    <a:pt x="150863" y="31158"/>
                  </a:lnTo>
                  <a:lnTo>
                    <a:pt x="190915" y="14231"/>
                  </a:lnTo>
                  <a:lnTo>
                    <a:pt x="233867" y="3653"/>
                  </a:lnTo>
                  <a:lnTo>
                    <a:pt x="279146" y="0"/>
                  </a:lnTo>
                  <a:lnTo>
                    <a:pt x="8503666" y="0"/>
                  </a:lnTo>
                  <a:lnTo>
                    <a:pt x="8548944" y="3653"/>
                  </a:lnTo>
                  <a:lnTo>
                    <a:pt x="8591896" y="14231"/>
                  </a:lnTo>
                  <a:lnTo>
                    <a:pt x="8631948" y="31158"/>
                  </a:lnTo>
                  <a:lnTo>
                    <a:pt x="8668524" y="53859"/>
                  </a:lnTo>
                  <a:lnTo>
                    <a:pt x="8701050" y="81761"/>
                  </a:lnTo>
                  <a:lnTo>
                    <a:pt x="8728952" y="114287"/>
                  </a:lnTo>
                  <a:lnTo>
                    <a:pt x="8751653" y="150863"/>
                  </a:lnTo>
                  <a:lnTo>
                    <a:pt x="8768580" y="190915"/>
                  </a:lnTo>
                  <a:lnTo>
                    <a:pt x="8779158" y="233867"/>
                  </a:lnTo>
                  <a:lnTo>
                    <a:pt x="8782812" y="279146"/>
                  </a:lnTo>
                  <a:lnTo>
                    <a:pt x="8782812" y="1395717"/>
                  </a:lnTo>
                  <a:lnTo>
                    <a:pt x="8779158" y="1440998"/>
                  </a:lnTo>
                  <a:lnTo>
                    <a:pt x="8768580" y="1483954"/>
                  </a:lnTo>
                  <a:lnTo>
                    <a:pt x="8751653" y="1524008"/>
                  </a:lnTo>
                  <a:lnTo>
                    <a:pt x="8728952" y="1560586"/>
                  </a:lnTo>
                  <a:lnTo>
                    <a:pt x="8701050" y="1593113"/>
                  </a:lnTo>
                  <a:lnTo>
                    <a:pt x="8668524" y="1621015"/>
                  </a:lnTo>
                  <a:lnTo>
                    <a:pt x="8631948" y="1643717"/>
                  </a:lnTo>
                  <a:lnTo>
                    <a:pt x="8591896" y="1660644"/>
                  </a:lnTo>
                  <a:lnTo>
                    <a:pt x="8548944" y="1671222"/>
                  </a:lnTo>
                  <a:lnTo>
                    <a:pt x="8503666" y="1674876"/>
                  </a:lnTo>
                  <a:lnTo>
                    <a:pt x="279146" y="1674876"/>
                  </a:lnTo>
                  <a:lnTo>
                    <a:pt x="233867" y="1671222"/>
                  </a:lnTo>
                  <a:lnTo>
                    <a:pt x="190915" y="1660644"/>
                  </a:lnTo>
                  <a:lnTo>
                    <a:pt x="150863" y="1643717"/>
                  </a:lnTo>
                  <a:lnTo>
                    <a:pt x="114287" y="1621015"/>
                  </a:lnTo>
                  <a:lnTo>
                    <a:pt x="81761" y="1593113"/>
                  </a:lnTo>
                  <a:lnTo>
                    <a:pt x="53859" y="1560586"/>
                  </a:lnTo>
                  <a:lnTo>
                    <a:pt x="31158" y="1524008"/>
                  </a:lnTo>
                  <a:lnTo>
                    <a:pt x="14231" y="1483954"/>
                  </a:lnTo>
                  <a:lnTo>
                    <a:pt x="3653" y="1440998"/>
                  </a:lnTo>
                  <a:lnTo>
                    <a:pt x="0" y="1395717"/>
                  </a:lnTo>
                  <a:lnTo>
                    <a:pt x="0" y="27914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93D23-0ADC-0F14-5B79-3CCE712B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48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1EBF8-85A7-21C0-4238-42320711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8" name="Picture 7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1FC3C506-6952-84C2-1696-AEE56B7CA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196" y="0"/>
            <a:ext cx="8821420" cy="6858000"/>
            <a:chOff x="44196" y="0"/>
            <a:chExt cx="882142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84" y="0"/>
              <a:ext cx="7967471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246" y="3118864"/>
              <a:ext cx="8783320" cy="3647440"/>
            </a:xfrm>
            <a:custGeom>
              <a:avLst/>
              <a:gdLst/>
              <a:ahLst/>
              <a:cxnLst/>
              <a:rect l="l" t="t" r="r" b="b"/>
              <a:pathLst>
                <a:path w="8783320" h="3647440">
                  <a:moveTo>
                    <a:pt x="0" y="607834"/>
                  </a:moveTo>
                  <a:lnTo>
                    <a:pt x="1828" y="560332"/>
                  </a:lnTo>
                  <a:lnTo>
                    <a:pt x="7224" y="513830"/>
                  </a:lnTo>
                  <a:lnTo>
                    <a:pt x="16053" y="468463"/>
                  </a:lnTo>
                  <a:lnTo>
                    <a:pt x="28178" y="424366"/>
                  </a:lnTo>
                  <a:lnTo>
                    <a:pt x="43466" y="381674"/>
                  </a:lnTo>
                  <a:lnTo>
                    <a:pt x="61780" y="340523"/>
                  </a:lnTo>
                  <a:lnTo>
                    <a:pt x="82986" y="301048"/>
                  </a:lnTo>
                  <a:lnTo>
                    <a:pt x="106949" y="263383"/>
                  </a:lnTo>
                  <a:lnTo>
                    <a:pt x="133534" y="227664"/>
                  </a:lnTo>
                  <a:lnTo>
                    <a:pt x="162604" y="194026"/>
                  </a:lnTo>
                  <a:lnTo>
                    <a:pt x="194026" y="162604"/>
                  </a:lnTo>
                  <a:lnTo>
                    <a:pt x="227664" y="133534"/>
                  </a:lnTo>
                  <a:lnTo>
                    <a:pt x="263383" y="106949"/>
                  </a:lnTo>
                  <a:lnTo>
                    <a:pt x="301048" y="82986"/>
                  </a:lnTo>
                  <a:lnTo>
                    <a:pt x="340523" y="61780"/>
                  </a:lnTo>
                  <a:lnTo>
                    <a:pt x="381674" y="43466"/>
                  </a:lnTo>
                  <a:lnTo>
                    <a:pt x="424366" y="28178"/>
                  </a:lnTo>
                  <a:lnTo>
                    <a:pt x="468463" y="16053"/>
                  </a:lnTo>
                  <a:lnTo>
                    <a:pt x="513830" y="7224"/>
                  </a:lnTo>
                  <a:lnTo>
                    <a:pt x="560332" y="1828"/>
                  </a:lnTo>
                  <a:lnTo>
                    <a:pt x="607834" y="0"/>
                  </a:lnTo>
                  <a:lnTo>
                    <a:pt x="8174977" y="0"/>
                  </a:lnTo>
                  <a:lnTo>
                    <a:pt x="8222479" y="1828"/>
                  </a:lnTo>
                  <a:lnTo>
                    <a:pt x="8268981" y="7224"/>
                  </a:lnTo>
                  <a:lnTo>
                    <a:pt x="8314348" y="16053"/>
                  </a:lnTo>
                  <a:lnTo>
                    <a:pt x="8358445" y="28178"/>
                  </a:lnTo>
                  <a:lnTo>
                    <a:pt x="8401137" y="43466"/>
                  </a:lnTo>
                  <a:lnTo>
                    <a:pt x="8442288" y="61780"/>
                  </a:lnTo>
                  <a:lnTo>
                    <a:pt x="8481763" y="82986"/>
                  </a:lnTo>
                  <a:lnTo>
                    <a:pt x="8519428" y="106949"/>
                  </a:lnTo>
                  <a:lnTo>
                    <a:pt x="8555147" y="133534"/>
                  </a:lnTo>
                  <a:lnTo>
                    <a:pt x="8588785" y="162604"/>
                  </a:lnTo>
                  <a:lnTo>
                    <a:pt x="8620207" y="194026"/>
                  </a:lnTo>
                  <a:lnTo>
                    <a:pt x="8649277" y="227664"/>
                  </a:lnTo>
                  <a:lnTo>
                    <a:pt x="8675862" y="263383"/>
                  </a:lnTo>
                  <a:lnTo>
                    <a:pt x="8699825" y="301048"/>
                  </a:lnTo>
                  <a:lnTo>
                    <a:pt x="8721031" y="340523"/>
                  </a:lnTo>
                  <a:lnTo>
                    <a:pt x="8739345" y="381674"/>
                  </a:lnTo>
                  <a:lnTo>
                    <a:pt x="8754633" y="424366"/>
                  </a:lnTo>
                  <a:lnTo>
                    <a:pt x="8766758" y="468463"/>
                  </a:lnTo>
                  <a:lnTo>
                    <a:pt x="8775587" y="513830"/>
                  </a:lnTo>
                  <a:lnTo>
                    <a:pt x="8780983" y="560332"/>
                  </a:lnTo>
                  <a:lnTo>
                    <a:pt x="8782812" y="607834"/>
                  </a:lnTo>
                  <a:lnTo>
                    <a:pt x="8782812" y="3039097"/>
                  </a:lnTo>
                  <a:lnTo>
                    <a:pt x="8780983" y="3086599"/>
                  </a:lnTo>
                  <a:lnTo>
                    <a:pt x="8775587" y="3133101"/>
                  </a:lnTo>
                  <a:lnTo>
                    <a:pt x="8766758" y="3178468"/>
                  </a:lnTo>
                  <a:lnTo>
                    <a:pt x="8754633" y="3222565"/>
                  </a:lnTo>
                  <a:lnTo>
                    <a:pt x="8739345" y="3265257"/>
                  </a:lnTo>
                  <a:lnTo>
                    <a:pt x="8721031" y="3306408"/>
                  </a:lnTo>
                  <a:lnTo>
                    <a:pt x="8699825" y="3345883"/>
                  </a:lnTo>
                  <a:lnTo>
                    <a:pt x="8675862" y="3383548"/>
                  </a:lnTo>
                  <a:lnTo>
                    <a:pt x="8649277" y="3419267"/>
                  </a:lnTo>
                  <a:lnTo>
                    <a:pt x="8620207" y="3452905"/>
                  </a:lnTo>
                  <a:lnTo>
                    <a:pt x="8588785" y="3484327"/>
                  </a:lnTo>
                  <a:lnTo>
                    <a:pt x="8555147" y="3513397"/>
                  </a:lnTo>
                  <a:lnTo>
                    <a:pt x="8519428" y="3539982"/>
                  </a:lnTo>
                  <a:lnTo>
                    <a:pt x="8481763" y="3563945"/>
                  </a:lnTo>
                  <a:lnTo>
                    <a:pt x="8442288" y="3585151"/>
                  </a:lnTo>
                  <a:lnTo>
                    <a:pt x="8401137" y="3603465"/>
                  </a:lnTo>
                  <a:lnTo>
                    <a:pt x="8358445" y="3618753"/>
                  </a:lnTo>
                  <a:lnTo>
                    <a:pt x="8314348" y="3630878"/>
                  </a:lnTo>
                  <a:lnTo>
                    <a:pt x="8268981" y="3639707"/>
                  </a:lnTo>
                  <a:lnTo>
                    <a:pt x="8222479" y="3645103"/>
                  </a:lnTo>
                  <a:lnTo>
                    <a:pt x="8174977" y="3646931"/>
                  </a:lnTo>
                  <a:lnTo>
                    <a:pt x="607834" y="3646931"/>
                  </a:lnTo>
                  <a:lnTo>
                    <a:pt x="560332" y="3645103"/>
                  </a:lnTo>
                  <a:lnTo>
                    <a:pt x="513830" y="3639707"/>
                  </a:lnTo>
                  <a:lnTo>
                    <a:pt x="468463" y="3630878"/>
                  </a:lnTo>
                  <a:lnTo>
                    <a:pt x="424366" y="3618753"/>
                  </a:lnTo>
                  <a:lnTo>
                    <a:pt x="381674" y="3603465"/>
                  </a:lnTo>
                  <a:lnTo>
                    <a:pt x="340523" y="3585151"/>
                  </a:lnTo>
                  <a:lnTo>
                    <a:pt x="301048" y="3563945"/>
                  </a:lnTo>
                  <a:lnTo>
                    <a:pt x="263383" y="3539982"/>
                  </a:lnTo>
                  <a:lnTo>
                    <a:pt x="227664" y="3513397"/>
                  </a:lnTo>
                  <a:lnTo>
                    <a:pt x="194026" y="3484327"/>
                  </a:lnTo>
                  <a:lnTo>
                    <a:pt x="162604" y="3452905"/>
                  </a:lnTo>
                  <a:lnTo>
                    <a:pt x="133534" y="3419267"/>
                  </a:lnTo>
                  <a:lnTo>
                    <a:pt x="106949" y="3383548"/>
                  </a:lnTo>
                  <a:lnTo>
                    <a:pt x="82986" y="3345883"/>
                  </a:lnTo>
                  <a:lnTo>
                    <a:pt x="61780" y="3306408"/>
                  </a:lnTo>
                  <a:lnTo>
                    <a:pt x="43466" y="3265257"/>
                  </a:lnTo>
                  <a:lnTo>
                    <a:pt x="28178" y="3222565"/>
                  </a:lnTo>
                  <a:lnTo>
                    <a:pt x="16053" y="3178468"/>
                  </a:lnTo>
                  <a:lnTo>
                    <a:pt x="7224" y="3133101"/>
                  </a:lnTo>
                  <a:lnTo>
                    <a:pt x="1828" y="3086599"/>
                  </a:lnTo>
                  <a:lnTo>
                    <a:pt x="0" y="3039097"/>
                  </a:lnTo>
                  <a:lnTo>
                    <a:pt x="0" y="607834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63593-CD67-58A7-D1A8-C8960456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49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6EBD6-CF5B-9199-EA2B-18D4B710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8" name="Picture 7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6A913C4F-8780-3B01-F013-5C19332F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113" y="1047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84203" y="78205"/>
            <a:ext cx="7886700" cy="132556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34410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Stylistics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446" y="1572867"/>
            <a:ext cx="8345805" cy="395160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5115" indent="-279400">
              <a:lnSpc>
                <a:spcPct val="100000"/>
              </a:lnSpc>
              <a:spcBef>
                <a:spcPts val="775"/>
              </a:spcBef>
              <a:buClr>
                <a:srgbClr val="D16349"/>
              </a:buClr>
              <a:buSzPct val="77777"/>
              <a:buFont typeface="Wingdings 2"/>
              <a:buChar char="⚫"/>
              <a:tabLst>
                <a:tab pos="285115" algn="l"/>
              </a:tabLst>
            </a:pPr>
            <a:r>
              <a:rPr sz="2700" spc="-10" dirty="0">
                <a:latin typeface="Georgia"/>
                <a:cs typeface="Georgia"/>
              </a:rPr>
              <a:t>Voice</a:t>
            </a:r>
            <a:endParaRPr sz="2700">
              <a:latin typeface="Georgia"/>
              <a:cs typeface="Georgia"/>
            </a:endParaRPr>
          </a:p>
          <a:p>
            <a:pPr marL="561340" marR="339090" lvl="1" indent="-274955">
              <a:lnSpc>
                <a:spcPct val="100000"/>
              </a:lnSpc>
              <a:spcBef>
                <a:spcPts val="550"/>
              </a:spcBef>
              <a:buFont typeface="Wingdings"/>
              <a:buChar char=""/>
              <a:tabLst>
                <a:tab pos="561340" algn="l"/>
                <a:tab pos="926465" algn="l"/>
              </a:tabLst>
            </a:pPr>
            <a:r>
              <a:rPr sz="1500" dirty="0">
                <a:solidFill>
                  <a:srgbClr val="CCB400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Describes</a:t>
            </a:r>
            <a:r>
              <a:rPr sz="2200" spc="-4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the</a:t>
            </a:r>
            <a:r>
              <a:rPr sz="2200" spc="-7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relationship</a:t>
            </a:r>
            <a:r>
              <a:rPr sz="2200" spc="-4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between</a:t>
            </a:r>
            <a:r>
              <a:rPr sz="2200" spc="-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spc="-6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verb</a:t>
            </a:r>
            <a:r>
              <a:rPr sz="2200" spc="-7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and</a:t>
            </a:r>
            <a:r>
              <a:rPr sz="2200" spc="-6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the</a:t>
            </a:r>
            <a:r>
              <a:rPr sz="2200" spc="-7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subject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and</a:t>
            </a:r>
            <a:r>
              <a:rPr sz="2200" spc="-7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object</a:t>
            </a:r>
            <a:r>
              <a:rPr sz="2200" spc="-7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associated</a:t>
            </a:r>
            <a:r>
              <a:rPr sz="2200" spc="-4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with</a:t>
            </a:r>
            <a:r>
              <a:rPr sz="2200" spc="-8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646B86"/>
                </a:solidFill>
                <a:latin typeface="Georgia"/>
                <a:cs typeface="Georgia"/>
              </a:rPr>
              <a:t>it.</a:t>
            </a:r>
            <a:endParaRPr sz="2200">
              <a:latin typeface="Georgia"/>
              <a:cs typeface="Georgia"/>
            </a:endParaRPr>
          </a:p>
          <a:p>
            <a:pPr marL="835660" marR="207010" indent="-228600">
              <a:lnSpc>
                <a:spcPct val="100000"/>
              </a:lnSpc>
              <a:spcBef>
                <a:spcPts val="475"/>
              </a:spcBef>
            </a:pPr>
            <a:r>
              <a:rPr sz="1500" spc="-10" dirty="0">
                <a:solidFill>
                  <a:srgbClr val="8CADAE"/>
                </a:solidFill>
                <a:latin typeface="Wingdings 2"/>
                <a:cs typeface="Wingdings 2"/>
              </a:rPr>
              <a:t>⯍</a:t>
            </a:r>
            <a:r>
              <a:rPr sz="1500" spc="5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Active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Voice-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subject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sentence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presented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first,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followed </a:t>
            </a:r>
            <a:r>
              <a:rPr sz="2000" dirty="0">
                <a:latin typeface="Georgia"/>
                <a:cs typeface="Georgia"/>
              </a:rPr>
              <a:t>by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verb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then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object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verb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(e.g.,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“students </a:t>
            </a:r>
            <a:r>
              <a:rPr sz="2000" dirty="0">
                <a:latin typeface="Georgia"/>
                <a:cs typeface="Georgia"/>
              </a:rPr>
              <a:t>completed</a:t>
            </a:r>
            <a:r>
              <a:rPr sz="2000" spc="-7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surveys”).</a:t>
            </a:r>
            <a:endParaRPr sz="2000">
              <a:latin typeface="Georgia"/>
              <a:cs typeface="Georgia"/>
            </a:endParaRPr>
          </a:p>
          <a:p>
            <a:pPr marL="835660" marR="5080" indent="-228600">
              <a:lnSpc>
                <a:spcPct val="100000"/>
              </a:lnSpc>
              <a:spcBef>
                <a:spcPts val="480"/>
              </a:spcBef>
            </a:pPr>
            <a:r>
              <a:rPr sz="1500" spc="-10" dirty="0">
                <a:solidFill>
                  <a:srgbClr val="8CADAE"/>
                </a:solidFill>
                <a:latin typeface="Wingdings 2"/>
                <a:cs typeface="Wingdings 2"/>
              </a:rPr>
              <a:t>⯍</a:t>
            </a:r>
            <a:r>
              <a:rPr sz="1500" spc="5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Passive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Voice-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object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verb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presented</a:t>
            </a:r>
            <a:r>
              <a:rPr sz="2000" spc="-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first,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followed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by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verb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then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subject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last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(e.g.,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“surveys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were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completed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by </a:t>
            </a:r>
            <a:r>
              <a:rPr sz="2000" spc="-10" dirty="0">
                <a:latin typeface="Georgia"/>
                <a:cs typeface="Georgia"/>
              </a:rPr>
              <a:t>students”)</a:t>
            </a:r>
            <a:endParaRPr sz="2000">
              <a:latin typeface="Georgia"/>
              <a:cs typeface="Georgia"/>
            </a:endParaRPr>
          </a:p>
          <a:p>
            <a:pPr marL="560705" marR="666750" lvl="1" indent="-274320">
              <a:lnSpc>
                <a:spcPct val="100000"/>
              </a:lnSpc>
              <a:spcBef>
                <a:spcPts val="53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0705" algn="l"/>
              </a:tabLst>
            </a:pP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APA</a:t>
            </a:r>
            <a:r>
              <a:rPr sz="2200" spc="-7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Style</a:t>
            </a:r>
            <a:r>
              <a:rPr sz="2200" spc="-4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encourages</a:t>
            </a:r>
            <a:r>
              <a:rPr sz="2200" spc="-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using</a:t>
            </a:r>
            <a:r>
              <a:rPr sz="2200" spc="-5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the</a:t>
            </a:r>
            <a:r>
              <a:rPr sz="2200" spc="-6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646B86"/>
                </a:solidFill>
                <a:latin typeface="Georgia"/>
                <a:cs typeface="Georgia"/>
              </a:rPr>
              <a:t>active</a:t>
            </a:r>
            <a:r>
              <a:rPr sz="2200" b="1" spc="-3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646B86"/>
                </a:solidFill>
                <a:latin typeface="Georgia"/>
                <a:cs typeface="Georgia"/>
              </a:rPr>
              <a:t>voice</a:t>
            </a:r>
            <a:r>
              <a:rPr sz="2200" b="1" spc="-6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as</a:t>
            </a:r>
            <a:r>
              <a:rPr sz="2200" spc="-6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it</a:t>
            </a:r>
            <a:r>
              <a:rPr sz="2200" spc="-5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creates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direct,</a:t>
            </a:r>
            <a:r>
              <a:rPr sz="2200" spc="-8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clear,</a:t>
            </a:r>
            <a:r>
              <a:rPr sz="2200" spc="-6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and</a:t>
            </a:r>
            <a:r>
              <a:rPr sz="2200" spc="-7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concise</a:t>
            </a:r>
            <a:r>
              <a:rPr sz="2200" spc="-7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sentences.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3F812-21AD-0C3A-CE96-82FD221C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94E0C-6025-CA86-F2E8-CEC5D4FC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7" name="Picture 6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B82B5B72-5C90-B7AF-664C-FCB5D5D46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8" y="6172200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" y="105156"/>
            <a:ext cx="9134843" cy="545744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56132" y="6137147"/>
            <a:ext cx="7937500" cy="368935"/>
          </a:xfrm>
          <a:custGeom>
            <a:avLst/>
            <a:gdLst/>
            <a:ahLst/>
            <a:cxnLst/>
            <a:rect l="l" t="t" r="r" b="b"/>
            <a:pathLst>
              <a:path w="7937500" h="368934">
                <a:moveTo>
                  <a:pt x="7936992" y="0"/>
                </a:moveTo>
                <a:lnTo>
                  <a:pt x="0" y="0"/>
                </a:lnTo>
                <a:lnTo>
                  <a:pt x="0" y="368807"/>
                </a:lnTo>
                <a:lnTo>
                  <a:pt x="7936992" y="368807"/>
                </a:lnTo>
                <a:lnTo>
                  <a:pt x="7936992" y="0"/>
                </a:lnTo>
                <a:close/>
              </a:path>
            </a:pathLst>
          </a:custGeom>
          <a:solidFill>
            <a:srgbClr val="E8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5184" y="6164236"/>
            <a:ext cx="7032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Franklin Gothic Book"/>
                <a:cs typeface="Franklin Gothic Book"/>
                <a:hlinkClick r:id="rId3"/>
              </a:rPr>
              <a:t>https://apastyle.apa.org/style-</a:t>
            </a:r>
            <a:r>
              <a:rPr sz="1800" spc="-20" dirty="0">
                <a:latin typeface="Franklin Gothic Book"/>
                <a:cs typeface="Franklin Gothic Book"/>
                <a:hlinkClick r:id="rId3"/>
              </a:rPr>
              <a:t>grammar-</a:t>
            </a:r>
            <a:r>
              <a:rPr sz="1800" spc="-10" dirty="0">
                <a:latin typeface="Franklin Gothic Book"/>
                <a:cs typeface="Franklin Gothic Book"/>
                <a:hlinkClick r:id="rId3"/>
              </a:rPr>
              <a:t>guidelines/references/examples</a:t>
            </a:r>
            <a:endParaRPr sz="1800">
              <a:latin typeface="Franklin Gothic Book"/>
              <a:cs typeface="Franklin Gothic Book"/>
            </a:endParaRPr>
          </a:p>
        </p:txBody>
      </p:sp>
      <p:pic>
        <p:nvPicPr>
          <p:cNvPr id="5" name="object 5" descr="Examples Symbol Concept Word Examples On Stock Photo 1906341334 |  Shutterstock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587" y="5562600"/>
            <a:ext cx="3587495" cy="52120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7C4C6-52A1-9A29-9161-62AE1D5B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50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AD9F4-22D8-6D38-22A9-EA8F1EB9F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9" name="Picture 8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9423E1EA-1A73-F92F-F9E8-BDF53B55E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3" y="6457950"/>
            <a:ext cx="12192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3923"/>
            <a:ext cx="9000743" cy="67040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65E09-6079-8121-E659-11FECE04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51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294BA-1B72-25E0-B97C-4E2F2572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8" name="Picture 7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9896A0E9-468F-EFAA-CD7F-D4C5E79A9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88" y="152400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2860675">
              <a:lnSpc>
                <a:spcPct val="100000"/>
              </a:lnSpc>
              <a:spcBef>
                <a:spcPts val="100"/>
              </a:spcBef>
            </a:pPr>
            <a:r>
              <a:rPr dirty="0"/>
              <a:t>APA</a:t>
            </a:r>
            <a:r>
              <a:rPr spc="-10" dirty="0"/>
              <a:t> 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4955" y="1309683"/>
            <a:ext cx="1614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Franklin Gothic Book"/>
                <a:cs typeface="Franklin Gothic Book"/>
              </a:rPr>
              <a:t>APAstyle.apa.org</a:t>
            </a:r>
            <a:endParaRPr sz="1800">
              <a:latin typeface="Franklin Gothic Book"/>
              <a:cs typeface="Franklin Gothic 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52016"/>
            <a:ext cx="9143999" cy="22097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5413" y="3888365"/>
            <a:ext cx="2125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Franklin Gothic Book"/>
                <a:cs typeface="Franklin Gothic Book"/>
              </a:rPr>
              <a:t>APAstyle.apa.org/blog</a:t>
            </a:r>
            <a:endParaRPr sz="1800">
              <a:latin typeface="Franklin Gothic Book"/>
              <a:cs typeface="Franklin Gothic Book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752" y="4334255"/>
            <a:ext cx="8551163" cy="229514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331120-0C3C-8682-D86F-6C1E9401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52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957026-3C44-B2C6-662A-D890E41A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10" name="Picture 9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FCB77210-D2C9-A5F0-42F1-FC35FA2AB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81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2860675">
              <a:lnSpc>
                <a:spcPct val="100000"/>
              </a:lnSpc>
              <a:spcBef>
                <a:spcPts val="100"/>
              </a:spcBef>
            </a:pPr>
            <a:r>
              <a:rPr dirty="0"/>
              <a:t>APA</a:t>
            </a:r>
            <a:r>
              <a:rPr spc="-10" dirty="0"/>
              <a:t> 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1588" y="2476218"/>
            <a:ext cx="8242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Franklin Gothic Book"/>
                <a:cs typeface="Franklin Gothic Book"/>
                <a:hlinkClick r:id="rId2"/>
              </a:rPr>
              <a:t>https://owl.purdue.edu/owl/research_and_citation/apa_style/apa_formatting_and_s</a:t>
            </a:r>
            <a:r>
              <a:rPr sz="1800" spc="-10" dirty="0">
                <a:latin typeface="Franklin Gothic Book"/>
                <a:cs typeface="Franklin Gothic Book"/>
              </a:rPr>
              <a:t> tyle_guide/general_format.html</a:t>
            </a:r>
            <a:endParaRPr sz="1800">
              <a:latin typeface="Franklin Gothic Book"/>
              <a:cs typeface="Franklin Gothic 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291840"/>
            <a:ext cx="9143999" cy="18379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59" y="1685544"/>
            <a:ext cx="5056631" cy="66598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FC2C5-8515-5432-EB35-10F82D81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53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3930C-FAAF-2D6F-6C23-A83E2E73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9" name="Picture 8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0F6F5815-198F-DEDA-AB87-FA45EDFAE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28650" y="136526"/>
            <a:ext cx="7886700" cy="132556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1850389">
              <a:lnSpc>
                <a:spcPct val="100000"/>
              </a:lnSpc>
              <a:spcBef>
                <a:spcPts val="100"/>
              </a:spcBef>
            </a:pPr>
            <a:r>
              <a:rPr dirty="0"/>
              <a:t>APA</a:t>
            </a:r>
            <a:r>
              <a:rPr spc="-45" dirty="0"/>
              <a:t> </a:t>
            </a:r>
            <a:r>
              <a:rPr dirty="0"/>
              <a:t>Resources</a:t>
            </a:r>
            <a:r>
              <a:rPr spc="-45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spc="-10" dirty="0"/>
              <a:t>YouTube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63" y="1469517"/>
            <a:ext cx="8729471" cy="507643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EC044-3DBD-163C-2305-16E8CC88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54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00A04-3DD6-F5D4-2E59-5A3B9DAC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7" name="Picture 6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6A5B9E28-B6B3-8DDB-A352-44737994E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460"/>
          </a:xfrm>
          <a:prstGeom prst="rect">
            <a:avLst/>
          </a:prstGeom>
          <a:solidFill>
            <a:srgbClr val="EDC1B6"/>
          </a:solidFill>
        </p:spPr>
        <p:txBody>
          <a:bodyPr vert="horz" wrap="square" lIns="0" tIns="196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45"/>
              </a:spcBef>
            </a:pPr>
            <a:r>
              <a:rPr dirty="0"/>
              <a:t>Final</a:t>
            </a:r>
            <a:r>
              <a:rPr spc="-30" dirty="0"/>
              <a:t> </a:t>
            </a:r>
            <a:r>
              <a:rPr dirty="0"/>
              <a:t>Hot</a:t>
            </a:r>
            <a:r>
              <a:rPr spc="-30" dirty="0"/>
              <a:t> </a:t>
            </a:r>
            <a:r>
              <a:rPr dirty="0"/>
              <a:t>Tip-</a:t>
            </a:r>
            <a:r>
              <a:rPr spc="-30" dirty="0"/>
              <a:t> </a:t>
            </a:r>
            <a:r>
              <a:rPr spc="-10" dirty="0"/>
              <a:t>Google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7033259" cy="48386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90740" y="1306448"/>
            <a:ext cx="1572260" cy="468884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When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searching </a:t>
            </a:r>
            <a:r>
              <a:rPr sz="1800" dirty="0">
                <a:latin typeface="Franklin Gothic Book"/>
                <a:cs typeface="Franklin Gothic Book"/>
              </a:rPr>
              <a:t>in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Google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spc="-25" dirty="0">
                <a:latin typeface="Franklin Gothic Book"/>
                <a:cs typeface="Franklin Gothic Book"/>
              </a:rPr>
              <a:t>you </a:t>
            </a:r>
            <a:r>
              <a:rPr sz="1800" dirty="0">
                <a:latin typeface="Franklin Gothic Book"/>
                <a:cs typeface="Franklin Gothic Book"/>
              </a:rPr>
              <a:t>may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use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spc="-25" dirty="0">
                <a:latin typeface="Franklin Gothic Book"/>
                <a:cs typeface="Franklin Gothic Book"/>
              </a:rPr>
              <a:t>3-</a:t>
            </a:r>
            <a:r>
              <a:rPr sz="1800" dirty="0">
                <a:latin typeface="Franklin Gothic Book"/>
                <a:cs typeface="Franklin Gothic Book"/>
              </a:rPr>
              <a:t>letter</a:t>
            </a:r>
            <a:r>
              <a:rPr sz="1800" spc="-8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identifier followed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by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spc="-50" dirty="0">
                <a:latin typeface="Franklin Gothic Book"/>
                <a:cs typeface="Franklin Gothic Book"/>
              </a:rPr>
              <a:t>a </a:t>
            </a:r>
            <a:r>
              <a:rPr sz="1800" dirty="0">
                <a:latin typeface="Franklin Gothic Book"/>
                <a:cs typeface="Franklin Gothic Book"/>
              </a:rPr>
              <a:t>colon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and</a:t>
            </a:r>
            <a:r>
              <a:rPr sz="1800" spc="-25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your </a:t>
            </a:r>
            <a:r>
              <a:rPr sz="1800" dirty="0">
                <a:latin typeface="Franklin Gothic Book"/>
                <a:cs typeface="Franklin Gothic Book"/>
              </a:rPr>
              <a:t>search</a:t>
            </a:r>
            <a:r>
              <a:rPr sz="1800" spc="-7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terms.</a:t>
            </a:r>
            <a:endParaRPr sz="1800">
              <a:latin typeface="Franklin Gothic Book"/>
              <a:cs typeface="Franklin Gothic Book"/>
            </a:endParaRPr>
          </a:p>
          <a:p>
            <a:pPr marL="12700" marR="407670" algn="just"/>
            <a:r>
              <a:rPr lang="en-US" dirty="0">
                <a:latin typeface="Franklin Gothic Book"/>
                <a:cs typeface="Franklin Gothic Book"/>
              </a:rPr>
              <a:t>Results will</a:t>
            </a:r>
            <a:r>
              <a:rPr lang="en-US" spc="-20" dirty="0">
                <a:latin typeface="Franklin Gothic Book"/>
                <a:cs typeface="Franklin Gothic Book"/>
              </a:rPr>
              <a:t> </a:t>
            </a:r>
            <a:r>
              <a:rPr sz="1800" dirty="0">
                <a:latin typeface="Franklin Gothic Book"/>
                <a:cs typeface="Franklin Gothic Book"/>
              </a:rPr>
              <a:t>include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that </a:t>
            </a:r>
            <a:r>
              <a:rPr sz="1800" spc="-10" dirty="0">
                <a:latin typeface="Franklin Gothic Book"/>
                <a:cs typeface="Franklin Gothic Book"/>
              </a:rPr>
              <a:t>format.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latin typeface="Franklin Gothic Book"/>
                <a:cs typeface="Franklin Gothic Book"/>
              </a:rPr>
              <a:t>Works</a:t>
            </a:r>
            <a:r>
              <a:rPr sz="1800" spc="-9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for:</a:t>
            </a:r>
            <a:r>
              <a:rPr sz="1800" spc="-9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.ppt,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Franklin Gothic Book"/>
                <a:cs typeface="Franklin Gothic Book"/>
              </a:rPr>
              <a:t>.xcl,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.doc,</a:t>
            </a:r>
            <a:r>
              <a:rPr sz="1800" spc="-2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.jpeg,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Franklin Gothic Book"/>
                <a:cs typeface="Franklin Gothic Book"/>
              </a:rPr>
              <a:t>.pdf,</a:t>
            </a:r>
            <a:r>
              <a:rPr sz="1800" spc="-20" dirty="0">
                <a:latin typeface="Franklin Gothic Book"/>
                <a:cs typeface="Franklin Gothic Book"/>
              </a:rPr>
              <a:t> etc.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latin typeface="Franklin Gothic Book"/>
                <a:cs typeface="Franklin Gothic Book"/>
              </a:rPr>
              <a:t>Also,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for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sites:</a:t>
            </a:r>
            <a:endParaRPr sz="1800">
              <a:latin typeface="Franklin Gothic Book"/>
              <a:cs typeface="Franklin Gothic Book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Franklin Gothic Book"/>
                <a:cs typeface="Franklin Gothic Book"/>
              </a:rPr>
              <a:t>.edu,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.org</a:t>
            </a:r>
            <a:endParaRPr sz="1800">
              <a:latin typeface="Franklin Gothic Book"/>
              <a:cs typeface="Franklin Gothic Boo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6047" y="3043047"/>
            <a:ext cx="1078230" cy="2907030"/>
            <a:chOff x="376047" y="3043047"/>
            <a:chExt cx="1078230" cy="2907030"/>
          </a:xfrm>
        </p:grpSpPr>
        <p:sp>
          <p:nvSpPr>
            <p:cNvPr id="6" name="object 6"/>
            <p:cNvSpPr/>
            <p:nvPr/>
          </p:nvSpPr>
          <p:spPr>
            <a:xfrm>
              <a:off x="381762" y="3048762"/>
              <a:ext cx="1066800" cy="304800"/>
            </a:xfrm>
            <a:custGeom>
              <a:avLst/>
              <a:gdLst/>
              <a:ahLst/>
              <a:cxnLst/>
              <a:rect l="l" t="t" r="r" b="b"/>
              <a:pathLst>
                <a:path w="1066800" h="304800">
                  <a:moveTo>
                    <a:pt x="914400" y="0"/>
                  </a:moveTo>
                  <a:lnTo>
                    <a:pt x="9144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914400" y="228600"/>
                  </a:lnTo>
                  <a:lnTo>
                    <a:pt x="914400" y="304800"/>
                  </a:lnTo>
                  <a:lnTo>
                    <a:pt x="1066800" y="152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D16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762" y="3048762"/>
              <a:ext cx="1066800" cy="304800"/>
            </a:xfrm>
            <a:custGeom>
              <a:avLst/>
              <a:gdLst/>
              <a:ahLst/>
              <a:cxnLst/>
              <a:rect l="l" t="t" r="r" b="b"/>
              <a:pathLst>
                <a:path w="1066800" h="304800">
                  <a:moveTo>
                    <a:pt x="0" y="76200"/>
                  </a:moveTo>
                  <a:lnTo>
                    <a:pt x="914400" y="76200"/>
                  </a:lnTo>
                  <a:lnTo>
                    <a:pt x="914400" y="0"/>
                  </a:lnTo>
                  <a:lnTo>
                    <a:pt x="1066800" y="152400"/>
                  </a:lnTo>
                  <a:lnTo>
                    <a:pt x="914400" y="304800"/>
                  </a:lnTo>
                  <a:lnTo>
                    <a:pt x="914400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11430">
              <a:solidFill>
                <a:srgbClr val="9947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762" y="3944874"/>
              <a:ext cx="1066800" cy="304800"/>
            </a:xfrm>
            <a:custGeom>
              <a:avLst/>
              <a:gdLst/>
              <a:ahLst/>
              <a:cxnLst/>
              <a:rect l="l" t="t" r="r" b="b"/>
              <a:pathLst>
                <a:path w="1066800" h="304800">
                  <a:moveTo>
                    <a:pt x="914400" y="0"/>
                  </a:moveTo>
                  <a:lnTo>
                    <a:pt x="9144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914400" y="228600"/>
                  </a:lnTo>
                  <a:lnTo>
                    <a:pt x="914400" y="304800"/>
                  </a:lnTo>
                  <a:lnTo>
                    <a:pt x="1066800" y="152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D16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762" y="3944874"/>
              <a:ext cx="1066800" cy="304800"/>
            </a:xfrm>
            <a:custGeom>
              <a:avLst/>
              <a:gdLst/>
              <a:ahLst/>
              <a:cxnLst/>
              <a:rect l="l" t="t" r="r" b="b"/>
              <a:pathLst>
                <a:path w="1066800" h="304800">
                  <a:moveTo>
                    <a:pt x="0" y="76200"/>
                  </a:moveTo>
                  <a:lnTo>
                    <a:pt x="914400" y="76200"/>
                  </a:lnTo>
                  <a:lnTo>
                    <a:pt x="914400" y="0"/>
                  </a:lnTo>
                  <a:lnTo>
                    <a:pt x="1066800" y="152400"/>
                  </a:lnTo>
                  <a:lnTo>
                    <a:pt x="914400" y="304800"/>
                  </a:lnTo>
                  <a:lnTo>
                    <a:pt x="914400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11430">
              <a:solidFill>
                <a:srgbClr val="9947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762" y="4801361"/>
              <a:ext cx="1066800" cy="304800"/>
            </a:xfrm>
            <a:custGeom>
              <a:avLst/>
              <a:gdLst/>
              <a:ahLst/>
              <a:cxnLst/>
              <a:rect l="l" t="t" r="r" b="b"/>
              <a:pathLst>
                <a:path w="1066800" h="304800">
                  <a:moveTo>
                    <a:pt x="914400" y="0"/>
                  </a:moveTo>
                  <a:lnTo>
                    <a:pt x="9144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914400" y="228600"/>
                  </a:lnTo>
                  <a:lnTo>
                    <a:pt x="914400" y="304800"/>
                  </a:lnTo>
                  <a:lnTo>
                    <a:pt x="1066800" y="152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D16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1762" y="4801361"/>
              <a:ext cx="1066800" cy="304800"/>
            </a:xfrm>
            <a:custGeom>
              <a:avLst/>
              <a:gdLst/>
              <a:ahLst/>
              <a:cxnLst/>
              <a:rect l="l" t="t" r="r" b="b"/>
              <a:pathLst>
                <a:path w="1066800" h="304800">
                  <a:moveTo>
                    <a:pt x="0" y="76200"/>
                  </a:moveTo>
                  <a:lnTo>
                    <a:pt x="914400" y="76200"/>
                  </a:lnTo>
                  <a:lnTo>
                    <a:pt x="914400" y="0"/>
                  </a:lnTo>
                  <a:lnTo>
                    <a:pt x="1066800" y="152400"/>
                  </a:lnTo>
                  <a:lnTo>
                    <a:pt x="914400" y="304800"/>
                  </a:lnTo>
                  <a:lnTo>
                    <a:pt x="914400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11430">
              <a:solidFill>
                <a:srgbClr val="9947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762" y="5639561"/>
              <a:ext cx="1066800" cy="304800"/>
            </a:xfrm>
            <a:custGeom>
              <a:avLst/>
              <a:gdLst/>
              <a:ahLst/>
              <a:cxnLst/>
              <a:rect l="l" t="t" r="r" b="b"/>
              <a:pathLst>
                <a:path w="1066800" h="304800">
                  <a:moveTo>
                    <a:pt x="914400" y="0"/>
                  </a:moveTo>
                  <a:lnTo>
                    <a:pt x="9144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914400" y="228600"/>
                  </a:lnTo>
                  <a:lnTo>
                    <a:pt x="914400" y="304800"/>
                  </a:lnTo>
                  <a:lnTo>
                    <a:pt x="1066800" y="1524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D16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1762" y="5639561"/>
              <a:ext cx="1066800" cy="304800"/>
            </a:xfrm>
            <a:custGeom>
              <a:avLst/>
              <a:gdLst/>
              <a:ahLst/>
              <a:cxnLst/>
              <a:rect l="l" t="t" r="r" b="b"/>
              <a:pathLst>
                <a:path w="1066800" h="304800">
                  <a:moveTo>
                    <a:pt x="0" y="76200"/>
                  </a:moveTo>
                  <a:lnTo>
                    <a:pt x="914400" y="76200"/>
                  </a:lnTo>
                  <a:lnTo>
                    <a:pt x="914400" y="0"/>
                  </a:lnTo>
                  <a:lnTo>
                    <a:pt x="1066800" y="152400"/>
                  </a:lnTo>
                  <a:lnTo>
                    <a:pt x="914400" y="304800"/>
                  </a:lnTo>
                  <a:lnTo>
                    <a:pt x="914400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11430">
              <a:solidFill>
                <a:srgbClr val="9947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99C3324-E137-CC5A-A735-2B0975F0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55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C688E9E-3D54-CF37-E7DA-74BEF385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17" name="Picture 16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19974F61-D19C-2222-FE0E-5D018E1DA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326009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80" dirty="0"/>
              <a:t> </a:t>
            </a:r>
            <a:r>
              <a:rPr spc="-25" dirty="0"/>
              <a:t>You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779523"/>
            <a:ext cx="7788909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Sources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used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for</a:t>
            </a:r>
            <a:r>
              <a:rPr sz="1800" spc="-7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this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presentation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include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(Not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in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APA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format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spc="-25" dirty="0">
                <a:latin typeface="Wingdings"/>
                <a:cs typeface="Wingdings"/>
              </a:rPr>
              <a:t></a:t>
            </a:r>
            <a:r>
              <a:rPr sz="1800" spc="-25" dirty="0">
                <a:latin typeface="Franklin Gothic Book"/>
                <a:cs typeface="Franklin Gothic Book"/>
              </a:rPr>
              <a:t>):</a:t>
            </a:r>
            <a:endParaRPr sz="1800">
              <a:latin typeface="Franklin Gothic Book"/>
              <a:cs typeface="Franklin Gothic Book"/>
            </a:endParaRPr>
          </a:p>
          <a:p>
            <a:pPr marL="12700" marR="5230495" algn="just">
              <a:lnSpc>
                <a:spcPct val="200000"/>
              </a:lnSpc>
            </a:pPr>
            <a:r>
              <a:rPr sz="1800" u="dash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Franklin Gothic Book"/>
                <a:cs typeface="Franklin Gothic Book"/>
                <a:hlinkClick r:id="rId2"/>
              </a:rPr>
              <a:t>https://www.apastyle.org/</a:t>
            </a:r>
            <a:r>
              <a:rPr sz="1800" u="none" spc="-10" dirty="0">
                <a:solidFill>
                  <a:srgbClr val="00A3D6"/>
                </a:solidFill>
                <a:latin typeface="Franklin Gothic Book"/>
                <a:cs typeface="Franklin Gothic Book"/>
              </a:rPr>
              <a:t> </a:t>
            </a:r>
            <a:r>
              <a:rPr sz="1800" u="dash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Franklin Gothic Book"/>
                <a:cs typeface="Franklin Gothic Book"/>
                <a:hlinkClick r:id="rId3"/>
              </a:rPr>
              <a:t>https://blog.apastyle.org/</a:t>
            </a:r>
            <a:r>
              <a:rPr sz="1800" u="none" spc="-10" dirty="0">
                <a:solidFill>
                  <a:srgbClr val="00A3D6"/>
                </a:solidFill>
                <a:latin typeface="Franklin Gothic Book"/>
                <a:cs typeface="Franklin Gothic Book"/>
              </a:rPr>
              <a:t> </a:t>
            </a:r>
            <a:r>
              <a:rPr sz="1800" u="dash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Franklin Gothic Book"/>
                <a:cs typeface="Franklin Gothic Book"/>
                <a:hlinkClick r:id="rId4"/>
              </a:rPr>
              <a:t>https://owl.purdue.edu/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u="dash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Franklin Gothic Book"/>
                <a:cs typeface="Franklin Gothic Book"/>
                <a:hlinkClick r:id="rId5"/>
              </a:rPr>
              <a:t>https://www.youtube.com/results?search_query=apa+format</a:t>
            </a:r>
            <a:endParaRPr sz="18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latin typeface="Franklin Gothic Book"/>
                <a:cs typeface="Franklin Gothic Book"/>
              </a:rPr>
              <a:t>American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Psychological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Association.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(2020).</a:t>
            </a:r>
            <a:r>
              <a:rPr sz="1800" spc="-85" dirty="0">
                <a:latin typeface="Franklin Gothic Book"/>
                <a:cs typeface="Franklin Gothic Book"/>
              </a:rPr>
              <a:t> </a:t>
            </a:r>
            <a:r>
              <a:rPr sz="1800" i="1" dirty="0">
                <a:latin typeface="Franklin Gothic Book"/>
                <a:cs typeface="Franklin Gothic Book"/>
              </a:rPr>
              <a:t>Publication</a:t>
            </a:r>
            <a:r>
              <a:rPr sz="1800" i="1" spc="-35" dirty="0">
                <a:latin typeface="Franklin Gothic Book"/>
                <a:cs typeface="Franklin Gothic Book"/>
              </a:rPr>
              <a:t> </a:t>
            </a:r>
            <a:r>
              <a:rPr sz="1800" i="1" dirty="0">
                <a:latin typeface="Franklin Gothic Book"/>
                <a:cs typeface="Franklin Gothic Book"/>
              </a:rPr>
              <a:t>manual</a:t>
            </a:r>
            <a:r>
              <a:rPr sz="1800" i="1" spc="-40" dirty="0">
                <a:latin typeface="Franklin Gothic Book"/>
                <a:cs typeface="Franklin Gothic Book"/>
              </a:rPr>
              <a:t> </a:t>
            </a:r>
            <a:r>
              <a:rPr sz="1800" i="1" dirty="0">
                <a:latin typeface="Franklin Gothic Book"/>
                <a:cs typeface="Franklin Gothic Book"/>
              </a:rPr>
              <a:t>of</a:t>
            </a:r>
            <a:r>
              <a:rPr sz="1800" i="1" spc="-55" dirty="0">
                <a:latin typeface="Franklin Gothic Book"/>
                <a:cs typeface="Franklin Gothic Book"/>
              </a:rPr>
              <a:t> </a:t>
            </a:r>
            <a:r>
              <a:rPr sz="1800" i="1" dirty="0">
                <a:latin typeface="Franklin Gothic Book"/>
                <a:cs typeface="Franklin Gothic Book"/>
              </a:rPr>
              <a:t>the</a:t>
            </a:r>
            <a:r>
              <a:rPr sz="1800" i="1" spc="-55" dirty="0"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latin typeface="Franklin Gothic Book"/>
                <a:cs typeface="Franklin Gothic Book"/>
              </a:rPr>
              <a:t>American </a:t>
            </a:r>
            <a:r>
              <a:rPr sz="1800" i="1" dirty="0">
                <a:latin typeface="Franklin Gothic Book"/>
                <a:cs typeface="Franklin Gothic Book"/>
              </a:rPr>
              <a:t>Psychological</a:t>
            </a:r>
            <a:r>
              <a:rPr sz="1800" i="1" spc="-70" dirty="0">
                <a:latin typeface="Franklin Gothic Book"/>
                <a:cs typeface="Franklin Gothic Book"/>
              </a:rPr>
              <a:t> </a:t>
            </a:r>
            <a:r>
              <a:rPr sz="1800" i="1" dirty="0">
                <a:latin typeface="Franklin Gothic Book"/>
                <a:cs typeface="Franklin Gothic Book"/>
              </a:rPr>
              <a:t>Association</a:t>
            </a:r>
            <a:r>
              <a:rPr sz="1800" i="1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(7th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ed.).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Washington,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DC: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American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Psychological Association.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latin typeface="Franklin Gothic Book"/>
                <a:cs typeface="Franklin Gothic Book"/>
              </a:rPr>
              <a:t>American</a:t>
            </a:r>
            <a:r>
              <a:rPr sz="1800" spc="-7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Psychological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Association.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(2005).</a:t>
            </a:r>
            <a:r>
              <a:rPr sz="1800" spc="-95" dirty="0">
                <a:latin typeface="Franklin Gothic Book"/>
                <a:cs typeface="Franklin Gothic Book"/>
              </a:rPr>
              <a:t> </a:t>
            </a:r>
            <a:r>
              <a:rPr sz="1800" i="1" dirty="0">
                <a:latin typeface="Franklin Gothic Book"/>
                <a:cs typeface="Franklin Gothic Book"/>
              </a:rPr>
              <a:t>Concise</a:t>
            </a:r>
            <a:r>
              <a:rPr sz="1800" i="1" spc="-45" dirty="0">
                <a:latin typeface="Franklin Gothic Book"/>
                <a:cs typeface="Franklin Gothic Book"/>
              </a:rPr>
              <a:t> </a:t>
            </a:r>
            <a:r>
              <a:rPr sz="1800" i="1" dirty="0">
                <a:latin typeface="Franklin Gothic Book"/>
                <a:cs typeface="Franklin Gothic Book"/>
              </a:rPr>
              <a:t>Rules</a:t>
            </a:r>
            <a:r>
              <a:rPr sz="1800" i="1" spc="-70" dirty="0">
                <a:latin typeface="Franklin Gothic Book"/>
                <a:cs typeface="Franklin Gothic Book"/>
              </a:rPr>
              <a:t> </a:t>
            </a:r>
            <a:r>
              <a:rPr sz="1800" i="1" dirty="0">
                <a:latin typeface="Franklin Gothic Book"/>
                <a:cs typeface="Franklin Gothic Book"/>
              </a:rPr>
              <a:t>of</a:t>
            </a:r>
            <a:r>
              <a:rPr sz="1800" i="1" spc="-55" dirty="0">
                <a:latin typeface="Franklin Gothic Book"/>
                <a:cs typeface="Franklin Gothic Book"/>
              </a:rPr>
              <a:t> </a:t>
            </a:r>
            <a:r>
              <a:rPr sz="1800" i="1" dirty="0">
                <a:latin typeface="Franklin Gothic Book"/>
                <a:cs typeface="Franklin Gothic Book"/>
              </a:rPr>
              <a:t>APA</a:t>
            </a:r>
            <a:r>
              <a:rPr sz="1800" i="1" spc="-70" dirty="0"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latin typeface="Franklin Gothic Book"/>
                <a:cs typeface="Franklin Gothic Book"/>
              </a:rPr>
              <a:t>Style.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Franklin Gothic Book"/>
                <a:cs typeface="Franklin Gothic Book"/>
              </a:rPr>
              <a:t>Washington,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DC: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American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Psychological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Association.</a:t>
            </a:r>
            <a:endParaRPr sz="1800">
              <a:latin typeface="Franklin Gothic Book"/>
              <a:cs typeface="Franklin Gothic Book"/>
            </a:endParaRPr>
          </a:p>
        </p:txBody>
      </p:sp>
      <p:pic>
        <p:nvPicPr>
          <p:cNvPr id="4" name="object 4" descr="3,562 Any Questions Stock Photos and Images - 123R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5264" y="228600"/>
            <a:ext cx="1621535" cy="12100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8241-A9FE-F308-F286-32BB5BAF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56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88B2E-40FB-DA86-2CA4-A29AB334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8" name="Picture 7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9A7469EE-DC95-52C5-B24D-A9D9106299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63" y="6353175"/>
            <a:ext cx="1504950" cy="371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1C1AE7-0446-1DAD-1BF0-EEF162AF9C98}"/>
              </a:ext>
            </a:extLst>
          </p:cNvPr>
          <p:cNvSpPr txBox="1"/>
          <p:nvPr/>
        </p:nvSpPr>
        <p:spPr>
          <a:xfrm>
            <a:off x="7095933" y="1692957"/>
            <a:ext cx="1894643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/>
              <a:t>Please email </a:t>
            </a:r>
            <a:r>
              <a:rPr lang="en-US" sz="1400" dirty="0">
                <a:hlinkClick r:id="rId8"/>
              </a:rPr>
              <a:t>MarisaT@sochi.edu</a:t>
            </a:r>
            <a:r>
              <a:rPr lang="en-US" sz="1400" dirty="0"/>
              <a:t> with any questions or concerns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3733"/>
            <a:ext cx="8844280" cy="6557009"/>
            <a:chOff x="146304" y="153733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4" y="6391655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CA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495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0"/>
                  </a:moveTo>
                  <a:lnTo>
                    <a:pt x="8833104" y="0"/>
                  </a:lnTo>
                  <a:lnTo>
                    <a:pt x="8833104" y="6547104"/>
                  </a:lnTo>
                  <a:lnTo>
                    <a:pt x="0" y="65471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B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6167182" y="1089852"/>
            <a:ext cx="280987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2130" marR="5080" indent="-520065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Recommended </a:t>
            </a:r>
            <a:r>
              <a:rPr sz="3200" dirty="0"/>
              <a:t>Verb</a:t>
            </a:r>
            <a:r>
              <a:rPr sz="3200" spc="-65" dirty="0"/>
              <a:t> </a:t>
            </a:r>
            <a:r>
              <a:rPr sz="3200" spc="-10" dirty="0"/>
              <a:t>Tenses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92" y="0"/>
            <a:ext cx="6038087" cy="638251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6BADB4-54B5-F570-4F44-A7C98ED0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61114F-2A6D-AF39-319E-C6DBA2D5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10" name="Picture 9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F1BD1ED1-A747-3BF8-74D0-D443E282A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8" y="6343650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27710" y="-15266"/>
            <a:ext cx="7886700" cy="132556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34410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Stylistics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460158"/>
            <a:ext cx="7969884" cy="38334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5115" indent="-279400">
              <a:lnSpc>
                <a:spcPct val="100000"/>
              </a:lnSpc>
              <a:spcBef>
                <a:spcPts val="775"/>
              </a:spcBef>
              <a:buClr>
                <a:srgbClr val="D16349"/>
              </a:buClr>
              <a:buSzPct val="77777"/>
              <a:buFont typeface="Wingdings 2"/>
              <a:buChar char="⚫"/>
              <a:tabLst>
                <a:tab pos="285115" algn="l"/>
              </a:tabLst>
            </a:pPr>
            <a:r>
              <a:rPr sz="2700" dirty="0">
                <a:latin typeface="Georgia"/>
                <a:cs typeface="Georgia"/>
              </a:rPr>
              <a:t>Clarity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Conciseness</a:t>
            </a:r>
            <a:endParaRPr sz="2700">
              <a:latin typeface="Georgia"/>
              <a:cs typeface="Georgia"/>
            </a:endParaRPr>
          </a:p>
          <a:p>
            <a:pPr marL="561340" marR="207645" lvl="1" indent="-274320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Clarity</a:t>
            </a:r>
            <a:r>
              <a:rPr sz="2200" spc="-5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and</a:t>
            </a:r>
            <a:r>
              <a:rPr sz="2200" spc="-6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conciseness</a:t>
            </a:r>
            <a:r>
              <a:rPr sz="2200" spc="-5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in</a:t>
            </a:r>
            <a:r>
              <a:rPr sz="2200" spc="-6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writing</a:t>
            </a:r>
            <a:r>
              <a:rPr sz="2200" spc="-5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are</a:t>
            </a:r>
            <a:r>
              <a:rPr sz="2200" spc="-6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important</a:t>
            </a:r>
            <a:r>
              <a:rPr sz="2200" spc="-5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20" dirty="0">
                <a:solidFill>
                  <a:srgbClr val="646B86"/>
                </a:solidFill>
                <a:latin typeface="Georgia"/>
                <a:cs typeface="Georgia"/>
              </a:rPr>
              <a:t>when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conveying</a:t>
            </a:r>
            <a:r>
              <a:rPr sz="2200" spc="-4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research</a:t>
            </a:r>
            <a:r>
              <a:rPr sz="2200" spc="-3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in</a:t>
            </a:r>
            <a:r>
              <a:rPr sz="2200" spc="-6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APA</a:t>
            </a:r>
            <a:r>
              <a:rPr sz="2200" spc="-7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Style.</a:t>
            </a:r>
            <a:r>
              <a:rPr sz="2200" spc="-4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You</a:t>
            </a:r>
            <a:r>
              <a:rPr sz="2200" spc="-7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don't</a:t>
            </a:r>
            <a:r>
              <a:rPr sz="2200" spc="-5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want</a:t>
            </a:r>
            <a:r>
              <a:rPr sz="2200" spc="-4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646B86"/>
                </a:solidFill>
                <a:latin typeface="Georgia"/>
                <a:cs typeface="Georgia"/>
              </a:rPr>
              <a:t>to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misrepresent</a:t>
            </a:r>
            <a:r>
              <a:rPr sz="2200" spc="-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the</a:t>
            </a:r>
            <a:r>
              <a:rPr sz="2200" spc="-5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details</a:t>
            </a:r>
            <a:r>
              <a:rPr sz="2200" spc="-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of</a:t>
            </a:r>
            <a:r>
              <a:rPr sz="2200" spc="-6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spc="-6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study</a:t>
            </a:r>
            <a:r>
              <a:rPr sz="2200" spc="-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or</a:t>
            </a:r>
            <a:r>
              <a:rPr sz="2200" spc="-6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confuse</a:t>
            </a:r>
            <a:r>
              <a:rPr sz="2200" spc="-5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your</a:t>
            </a:r>
            <a:r>
              <a:rPr sz="2200" spc="-4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readers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with</a:t>
            </a:r>
            <a:r>
              <a:rPr sz="2200" spc="-7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wordiness</a:t>
            </a:r>
            <a:r>
              <a:rPr sz="2200" spc="-5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or</a:t>
            </a:r>
            <a:r>
              <a:rPr sz="2200" spc="-7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unnecessarily</a:t>
            </a:r>
            <a:r>
              <a:rPr sz="2200" spc="-3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complex</a:t>
            </a:r>
            <a:r>
              <a:rPr sz="2200" spc="-5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sentences.</a:t>
            </a:r>
            <a:endParaRPr sz="2200">
              <a:latin typeface="Georgia"/>
              <a:cs typeface="Georgia"/>
            </a:endParaRPr>
          </a:p>
          <a:p>
            <a:pPr marL="561340" marR="5080" lvl="1" indent="-274320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For</a:t>
            </a:r>
            <a:r>
              <a:rPr sz="2200" spc="-7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clarity,</a:t>
            </a:r>
            <a:r>
              <a:rPr sz="2200" spc="-3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be</a:t>
            </a:r>
            <a:r>
              <a:rPr sz="2200" spc="-4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specific</a:t>
            </a:r>
            <a:r>
              <a:rPr sz="2200" spc="-5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rather</a:t>
            </a:r>
            <a:r>
              <a:rPr sz="2200" spc="-4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than</a:t>
            </a:r>
            <a:r>
              <a:rPr sz="2200" spc="-6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vague</a:t>
            </a:r>
            <a:r>
              <a:rPr sz="2200" spc="-4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in</a:t>
            </a:r>
            <a:r>
              <a:rPr sz="2200" spc="-5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descriptions</a:t>
            </a:r>
            <a:r>
              <a:rPr sz="2200" spc="-4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646B86"/>
                </a:solidFill>
                <a:latin typeface="Georgia"/>
                <a:cs typeface="Georgia"/>
              </a:rPr>
              <a:t>and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explanations.</a:t>
            </a:r>
            <a:r>
              <a:rPr sz="2200" spc="-5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Unpack</a:t>
            </a:r>
            <a:r>
              <a:rPr sz="2200" spc="-7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details</a:t>
            </a:r>
            <a:r>
              <a:rPr sz="2200" spc="-7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accurately</a:t>
            </a:r>
            <a:r>
              <a:rPr sz="2200" spc="-5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to</a:t>
            </a:r>
            <a:r>
              <a:rPr sz="2200" spc="-8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provide</a:t>
            </a:r>
            <a:r>
              <a:rPr sz="2200" spc="-9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adequate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information</a:t>
            </a:r>
            <a:r>
              <a:rPr sz="2200" spc="-4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to</a:t>
            </a:r>
            <a:r>
              <a:rPr sz="2200" spc="-6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your</a:t>
            </a:r>
            <a:r>
              <a:rPr sz="2200" spc="-5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readers</a:t>
            </a:r>
            <a:r>
              <a:rPr sz="2200" spc="-5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so</a:t>
            </a:r>
            <a:r>
              <a:rPr sz="2200" spc="-6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they</a:t>
            </a:r>
            <a:r>
              <a:rPr sz="2200" spc="-5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can</a:t>
            </a:r>
            <a:r>
              <a:rPr sz="2200" spc="-5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follow</a:t>
            </a:r>
            <a:r>
              <a:rPr sz="2200" spc="-6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646B86"/>
                </a:solidFill>
                <a:latin typeface="Georgia"/>
                <a:cs typeface="Georgia"/>
              </a:rPr>
              <a:t>the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development</a:t>
            </a:r>
            <a:r>
              <a:rPr sz="2200" spc="-3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of</a:t>
            </a:r>
            <a:r>
              <a:rPr sz="2200" spc="-7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your</a:t>
            </a:r>
            <a:r>
              <a:rPr sz="2200" spc="-6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study.</a:t>
            </a:r>
            <a:endParaRPr sz="2200">
              <a:latin typeface="Georgia"/>
              <a:cs typeface="Georgia"/>
            </a:endParaRPr>
          </a:p>
          <a:p>
            <a:pPr marL="285115" indent="-279400">
              <a:lnSpc>
                <a:spcPct val="100000"/>
              </a:lnSpc>
              <a:spcBef>
                <a:spcPts val="625"/>
              </a:spcBef>
              <a:buClr>
                <a:srgbClr val="D16349"/>
              </a:buClr>
              <a:buSzPct val="77777"/>
              <a:buFont typeface="Wingdings 2"/>
              <a:buChar char="⚫"/>
              <a:tabLst>
                <a:tab pos="285115" algn="l"/>
              </a:tabLst>
            </a:pPr>
            <a:r>
              <a:rPr sz="2700" dirty="0">
                <a:latin typeface="Georgia"/>
                <a:cs typeface="Georgia"/>
              </a:rPr>
              <a:t>Economy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Expression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5410200"/>
            <a:ext cx="8427720" cy="646430"/>
          </a:xfrm>
          <a:prstGeom prst="rect">
            <a:avLst/>
          </a:prstGeom>
          <a:solidFill>
            <a:srgbClr val="FFF185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 marR="645795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Franklin Gothic Book"/>
                <a:cs typeface="Franklin Gothic Book"/>
              </a:rPr>
              <a:t>Say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only</a:t>
            </a:r>
            <a:r>
              <a:rPr sz="1800" spc="-2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what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needs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to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be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said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in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your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writing: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The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author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who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is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more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concise—</a:t>
            </a:r>
            <a:r>
              <a:rPr sz="1800" dirty="0">
                <a:latin typeface="Franklin Gothic Book"/>
                <a:cs typeface="Franklin Gothic Book"/>
              </a:rPr>
              <a:t>writes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more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readable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paper.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D9F9F-BB73-E895-6898-703957F2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B82A8-4E9F-A06D-7BD8-D94E180B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8" name="Picture 7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E88EC420-506A-054E-ACB3-E7971F9EC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8" y="6172200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3063240">
              <a:lnSpc>
                <a:spcPct val="100000"/>
              </a:lnSpc>
              <a:spcBef>
                <a:spcPts val="100"/>
              </a:spcBef>
            </a:pPr>
            <a:r>
              <a:rPr dirty="0"/>
              <a:t>Word</a:t>
            </a:r>
            <a:r>
              <a:rPr spc="-25" dirty="0"/>
              <a:t> </a:t>
            </a:r>
            <a:r>
              <a:rPr spc="-10" dirty="0"/>
              <a:t>Choice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624076"/>
            <a:ext cx="8312784" cy="430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25400" indent="-273050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85185"/>
              <a:buChar char="•"/>
              <a:tabLst>
                <a:tab pos="285115" algn="l"/>
              </a:tabLst>
            </a:pP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Use</a:t>
            </a:r>
            <a:r>
              <a:rPr sz="270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terms</a:t>
            </a:r>
            <a:r>
              <a:rPr sz="27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like</a:t>
            </a:r>
            <a:r>
              <a:rPr sz="270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"participants"</a:t>
            </a:r>
            <a:r>
              <a:rPr sz="270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or</a:t>
            </a:r>
            <a:r>
              <a:rPr sz="27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"respondents"</a:t>
            </a:r>
            <a:r>
              <a:rPr sz="270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303030"/>
                </a:solidFill>
                <a:latin typeface="Arial"/>
                <a:cs typeface="Arial"/>
              </a:rPr>
              <a:t>(rather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than</a:t>
            </a:r>
            <a:r>
              <a:rPr sz="270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"subjects")</a:t>
            </a:r>
            <a:r>
              <a:rPr sz="270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270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indicate</a:t>
            </a:r>
            <a:r>
              <a:rPr sz="270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how</a:t>
            </a:r>
            <a:r>
              <a:rPr sz="270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individuals</a:t>
            </a:r>
            <a:r>
              <a:rPr sz="2700" spc="-20" dirty="0">
                <a:solidFill>
                  <a:srgbClr val="303030"/>
                </a:solidFill>
                <a:latin typeface="Arial"/>
                <a:cs typeface="Arial"/>
              </a:rPr>
              <a:t> were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involved</a:t>
            </a:r>
            <a:r>
              <a:rPr sz="270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270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your</a:t>
            </a:r>
            <a:r>
              <a:rPr sz="27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303030"/>
                </a:solidFill>
                <a:latin typeface="Arial"/>
                <a:cs typeface="Arial"/>
              </a:rPr>
              <a:t>research</a:t>
            </a:r>
            <a:endParaRPr sz="2700">
              <a:latin typeface="Arial"/>
              <a:cs typeface="Arial"/>
            </a:endParaRPr>
          </a:p>
          <a:p>
            <a:pPr marL="285115" marR="5080" indent="-273050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Char char="•"/>
              <a:tabLst>
                <a:tab pos="285115" algn="l"/>
              </a:tabLst>
            </a:pP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Use</a:t>
            </a:r>
            <a:r>
              <a:rPr sz="270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terms</a:t>
            </a:r>
            <a:r>
              <a:rPr sz="270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like</a:t>
            </a:r>
            <a:r>
              <a:rPr sz="270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"children"</a:t>
            </a:r>
            <a:r>
              <a:rPr sz="270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or</a:t>
            </a:r>
            <a:r>
              <a:rPr sz="270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"community</a:t>
            </a:r>
            <a:r>
              <a:rPr sz="270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members"</a:t>
            </a:r>
            <a:r>
              <a:rPr sz="270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spc="-2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provide</a:t>
            </a:r>
            <a:r>
              <a:rPr sz="270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more</a:t>
            </a:r>
            <a:r>
              <a:rPr sz="27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detail</a:t>
            </a:r>
            <a:r>
              <a:rPr sz="270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about</a:t>
            </a:r>
            <a:r>
              <a:rPr sz="27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who</a:t>
            </a:r>
            <a:r>
              <a:rPr sz="27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was</a:t>
            </a:r>
            <a:r>
              <a:rPr sz="27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participating</a:t>
            </a:r>
            <a:r>
              <a:rPr sz="270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spc="-2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2700" spc="-10" dirty="0">
                <a:solidFill>
                  <a:srgbClr val="303030"/>
                </a:solidFill>
                <a:latin typeface="Arial"/>
                <a:cs typeface="Arial"/>
              </a:rPr>
              <a:t> study</a:t>
            </a:r>
            <a:endParaRPr sz="2700">
              <a:latin typeface="Arial"/>
              <a:cs typeface="Arial"/>
            </a:endParaRPr>
          </a:p>
          <a:p>
            <a:pPr marL="285115" marR="41275" indent="-273050">
              <a:lnSpc>
                <a:spcPct val="100000"/>
              </a:lnSpc>
              <a:spcBef>
                <a:spcPts val="650"/>
              </a:spcBef>
              <a:buClr>
                <a:srgbClr val="D16349"/>
              </a:buClr>
              <a:buSzPct val="85185"/>
              <a:buChar char="•"/>
              <a:tabLst>
                <a:tab pos="285115" algn="l"/>
              </a:tabLst>
            </a:pP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Use</a:t>
            </a:r>
            <a:r>
              <a:rPr sz="270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phrases</a:t>
            </a:r>
            <a:r>
              <a:rPr sz="27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like</a:t>
            </a:r>
            <a:r>
              <a:rPr sz="27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"The</a:t>
            </a:r>
            <a:r>
              <a:rPr sz="27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evidence</a:t>
            </a:r>
            <a:r>
              <a:rPr sz="27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i="1" dirty="0">
                <a:solidFill>
                  <a:srgbClr val="303030"/>
                </a:solidFill>
                <a:latin typeface="Arial"/>
                <a:cs typeface="Arial"/>
              </a:rPr>
              <a:t>suggests</a:t>
            </a:r>
            <a:r>
              <a:rPr sz="2700" i="1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..."</a:t>
            </a:r>
            <a:r>
              <a:rPr sz="270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or</a:t>
            </a:r>
            <a:r>
              <a:rPr sz="270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303030"/>
                </a:solidFill>
                <a:latin typeface="Arial"/>
                <a:cs typeface="Arial"/>
              </a:rPr>
              <a:t>"Our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study</a:t>
            </a:r>
            <a:r>
              <a:rPr sz="270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i="1" dirty="0">
                <a:solidFill>
                  <a:srgbClr val="303030"/>
                </a:solidFill>
                <a:latin typeface="Arial"/>
                <a:cs typeface="Arial"/>
              </a:rPr>
              <a:t>indicates</a:t>
            </a:r>
            <a:r>
              <a:rPr sz="2700" i="1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..."</a:t>
            </a:r>
            <a:r>
              <a:rPr sz="270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rather</a:t>
            </a:r>
            <a:r>
              <a:rPr sz="27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than</a:t>
            </a:r>
            <a:r>
              <a:rPr sz="27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referring</a:t>
            </a:r>
            <a:r>
              <a:rPr sz="27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27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"proof"</a:t>
            </a:r>
            <a:r>
              <a:rPr sz="270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spc="-25" dirty="0">
                <a:solidFill>
                  <a:srgbClr val="303030"/>
                </a:solidFill>
                <a:latin typeface="Arial"/>
                <a:cs typeface="Arial"/>
              </a:rPr>
              <a:t>or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"proves"</a:t>
            </a:r>
            <a:r>
              <a:rPr sz="27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because</a:t>
            </a:r>
            <a:r>
              <a:rPr sz="270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no</a:t>
            </a:r>
            <a:r>
              <a:rPr sz="270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single</a:t>
            </a:r>
            <a:r>
              <a:rPr sz="27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study</a:t>
            </a:r>
            <a:r>
              <a:rPr sz="27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can</a:t>
            </a:r>
            <a:r>
              <a:rPr sz="27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prove</a:t>
            </a:r>
            <a:r>
              <a:rPr sz="27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27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303030"/>
                </a:solidFill>
                <a:latin typeface="Arial"/>
                <a:cs typeface="Arial"/>
              </a:rPr>
              <a:t>theory </a:t>
            </a:r>
            <a:r>
              <a:rPr sz="2700" dirty="0">
                <a:solidFill>
                  <a:srgbClr val="303030"/>
                </a:solidFill>
                <a:latin typeface="Arial"/>
                <a:cs typeface="Arial"/>
              </a:rPr>
              <a:t>or</a:t>
            </a:r>
            <a:r>
              <a:rPr sz="27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303030"/>
                </a:solidFill>
                <a:latin typeface="Arial"/>
                <a:cs typeface="Arial"/>
              </a:rPr>
              <a:t>hypothesis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A817A-247F-FC99-CE80-46652159A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27EBA-5C22-0FD8-3089-F818C384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7" name="Picture 6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2ADCB069-3D5F-F29B-3BE5-EA9CC8FF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8" y="6172200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28650" y="112784"/>
            <a:ext cx="7886700" cy="1325563"/>
          </a:xfrm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marL="1762125">
              <a:lnSpc>
                <a:spcPct val="100000"/>
              </a:lnSpc>
              <a:spcBef>
                <a:spcPts val="100"/>
              </a:spcBef>
            </a:pPr>
            <a:r>
              <a:rPr dirty="0"/>
              <a:t>Reducing</a:t>
            </a:r>
            <a:r>
              <a:rPr spc="-35" dirty="0"/>
              <a:t> </a:t>
            </a:r>
            <a:r>
              <a:rPr dirty="0"/>
              <a:t>Bias</a:t>
            </a:r>
            <a:r>
              <a:rPr spc="-50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spc="-10" dirty="0"/>
              <a:t>Language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810" y="1653262"/>
            <a:ext cx="5445737" cy="28091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3551" y="1627251"/>
            <a:ext cx="2834639" cy="17974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6932" y="5191542"/>
            <a:ext cx="8332279" cy="6028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3E41C-2125-FDA7-4520-8362C96B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EDDC3-E690-22A4-9F4F-4316CECC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SOCHi.edu</a:t>
            </a:r>
          </a:p>
        </p:txBody>
      </p:sp>
      <p:pic>
        <p:nvPicPr>
          <p:cNvPr id="9" name="Picture 8" descr="A logo with white text and blue circles&#10;&#10;AI-generated content may be incorrect.">
            <a:extLst>
              <a:ext uri="{FF2B5EF4-FFF2-40B4-BE49-F238E27FC236}">
                <a16:creationId xmlns:a16="http://schemas.microsoft.com/office/drawing/2014/main" id="{6BDFA9BE-F0AA-F7A3-E020-6A85C75EF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88" y="6172200"/>
            <a:ext cx="1504950" cy="371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2086</Words>
  <Application>Microsoft Office PowerPoint</Application>
  <PresentationFormat>On-screen Show (4:3)</PresentationFormat>
  <Paragraphs>295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Aptos</vt:lpstr>
      <vt:lpstr>Aptos Display</vt:lpstr>
      <vt:lpstr>Arial</vt:lpstr>
      <vt:lpstr>Franklin Gothic Book</vt:lpstr>
      <vt:lpstr>Georgia</vt:lpstr>
      <vt:lpstr>Times New Roman</vt:lpstr>
      <vt:lpstr>Wingdings</vt:lpstr>
      <vt:lpstr>Wingdings 2</vt:lpstr>
      <vt:lpstr>Office Theme</vt:lpstr>
      <vt:lpstr>APA Formatting</vt:lpstr>
      <vt:lpstr>Why do you have to use APA?</vt:lpstr>
      <vt:lpstr>Plagiarism</vt:lpstr>
      <vt:lpstr>PowerPoint Presentation</vt:lpstr>
      <vt:lpstr>Stylistics</vt:lpstr>
      <vt:lpstr>Recommended Verb Tenses</vt:lpstr>
      <vt:lpstr>Stylistics</vt:lpstr>
      <vt:lpstr>Word Choice</vt:lpstr>
      <vt:lpstr>Reducing Bias in Language</vt:lpstr>
      <vt:lpstr>Layout</vt:lpstr>
      <vt:lpstr>PowerPoint Presentation</vt:lpstr>
      <vt:lpstr>What will you include ?</vt:lpstr>
      <vt:lpstr>Title Page Elements</vt:lpstr>
      <vt:lpstr>Title Page Line Spacing</vt:lpstr>
      <vt:lpstr>Title Page Alignment</vt:lpstr>
      <vt:lpstr>Text Elements</vt:lpstr>
      <vt:lpstr>PowerPoint Presentation</vt:lpstr>
      <vt:lpstr>Block Quotation Alignment</vt:lpstr>
      <vt:lpstr>Headings Format</vt:lpstr>
      <vt:lpstr>HOT TIP</vt:lpstr>
      <vt:lpstr>Things to Know</vt:lpstr>
      <vt:lpstr>Numbers</vt:lpstr>
      <vt:lpstr>Cases in which to always use words for numbers</vt:lpstr>
      <vt:lpstr>Cases in which to always use numerals for numbers</vt:lpstr>
      <vt:lpstr>Cases in which to always use numerals for numbers</vt:lpstr>
      <vt:lpstr>Numbers in a series</vt:lpstr>
      <vt:lpstr>Parentheses</vt:lpstr>
      <vt:lpstr>Abbreviations</vt:lpstr>
      <vt:lpstr>Abbreviations</vt:lpstr>
      <vt:lpstr>APA Citation Abbreviations</vt:lpstr>
      <vt:lpstr>Job Titles and Positions</vt:lpstr>
      <vt:lpstr>Diseases, Disorders, Therapies, and Related Terms</vt:lpstr>
      <vt:lpstr>Appropriate Level of Citation</vt:lpstr>
      <vt:lpstr>Six Steps to Proper Citation Infographic</vt:lpstr>
      <vt:lpstr>Short Quotations</vt:lpstr>
      <vt:lpstr>Long Quotations (40 words or longer)</vt:lpstr>
      <vt:lpstr>Basic In-Text Citation Styles</vt:lpstr>
      <vt:lpstr>PowerPoint Presentation</vt:lpstr>
      <vt:lpstr>Personal Communication</vt:lpstr>
      <vt:lpstr>Research Interviews</vt:lpstr>
      <vt:lpstr>References</vt:lpstr>
      <vt:lpstr>Reference List</vt:lpstr>
      <vt:lpstr>Format References</vt:lpstr>
      <vt:lpstr>Reference List Basic Rules-Journal Article</vt:lpstr>
      <vt:lpstr>PowerPoint Presentation</vt:lpstr>
      <vt:lpstr>Reference List Basic Rules - Book</vt:lpstr>
      <vt:lpstr>Other Reference Examples</vt:lpstr>
      <vt:lpstr>PowerPoint Presentation</vt:lpstr>
      <vt:lpstr>PowerPoint Presentation</vt:lpstr>
      <vt:lpstr>PowerPoint Presentation</vt:lpstr>
      <vt:lpstr>PowerPoint Presentation</vt:lpstr>
      <vt:lpstr>APA Resources</vt:lpstr>
      <vt:lpstr>APA Resources</vt:lpstr>
      <vt:lpstr>APA Resources - YouTube</vt:lpstr>
      <vt:lpstr>Final Hot Tip- Google</vt:lpstr>
      <vt:lpstr>Thank You</vt:lpstr>
    </vt:vector>
  </TitlesOfParts>
  <Company>LACUSC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Formatting</dc:title>
  <dc:creator>Marisa Tolosa</dc:creator>
  <cp:lastModifiedBy>Marisa Tolosa</cp:lastModifiedBy>
  <cp:revision>248</cp:revision>
  <dcterms:created xsi:type="dcterms:W3CDTF">2026-03-20T19:52:53Z</dcterms:created>
  <dcterms:modified xsi:type="dcterms:W3CDTF">2026-03-20T21:24:52Z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0x010100399C9ACECE91E4439D875B0F3B921FAB</vt:lpwstr>
  </property>
  <property fmtid="{D5CDD505-2E9C-101B-9397-08002B2CF9AE}" pid="3" name="Created">
    <vt:filetime>2023-08-08T00:00:00Z</vt:filetime>
  </property>
  <property fmtid="{D5CDD505-2E9C-101B-9397-08002B2CF9AE}" pid="4" name="Creator">
    <vt:lpwstr>Acrobat PDFMaker 15 for PowerPoint</vt:lpwstr>
  </property>
  <property fmtid="{D5CDD505-2E9C-101B-9397-08002B2CF9AE}" pid="5" name="LastSaved">
    <vt:filetime>2026-03-20T00:00:00Z</vt:filetime>
  </property>
  <property fmtid="{D5CDD505-2E9C-101B-9397-08002B2CF9AE}" pid="6" name="Producer">
    <vt:lpwstr>Adobe PDF Library 15.0; modified using iText® 5.5.4 ©2000-2014 iText Group NV (AGPL-version)</vt:lpwstr>
  </property>
  <property fmtid="{D5CDD505-2E9C-101B-9397-08002B2CF9AE}" pid="7" name="object_name">
    <vt:lpwstr>1058502_APAFormattingwithCINAHLSubjectheadings.pdf</vt:lpwstr>
  </property>
  <property fmtid="{D5CDD505-2E9C-101B-9397-08002B2CF9AE}" pid="8" name="r_version_label">
    <vt:lpwstr>7.0</vt:lpwstr>
  </property>
  <property fmtid="{D5CDD505-2E9C-101B-9397-08002B2CF9AE}" pid="9" name="sds_audience_type">
    <vt:lpwstr>Internet</vt:lpwstr>
  </property>
  <property fmtid="{D5CDD505-2E9C-101B-9397-08002B2CF9AE}" pid="10" name="sds_customer_org_name">
    <vt:lpwstr/>
  </property>
  <property fmtid="{D5CDD505-2E9C-101B-9397-08002B2CF9AE}" pid="11" name="sds_doc_id">
    <vt:lpwstr>1058502</vt:lpwstr>
  </property>
  <property fmtid="{D5CDD505-2E9C-101B-9397-08002B2CF9AE}" pid="12" name="sds_document_dt">
    <vt:lpwstr>7/12/2019 12:00:00 AM</vt:lpwstr>
  </property>
  <property fmtid="{D5CDD505-2E9C-101B-9397-08002B2CF9AE}" pid="13" name="sds_file_extension">
    <vt:lpwstr>pdf</vt:lpwstr>
  </property>
  <property fmtid="{D5CDD505-2E9C-101B-9397-08002B2CF9AE}" pid="14" name="sds_keywords">
    <vt:lpwstr/>
  </property>
  <property fmtid="{D5CDD505-2E9C-101B-9397-08002B2CF9AE}" pid="15" name="sds_org_folder">
    <vt:lpwstr>DHS Web</vt:lpwstr>
  </property>
  <property fmtid="{D5CDD505-2E9C-101B-9397-08002B2CF9AE}" pid="16" name="sds_org_name">
    <vt:lpwstr>DHS</vt:lpwstr>
  </property>
  <property fmtid="{D5CDD505-2E9C-101B-9397-08002B2CF9AE}" pid="17" name="sds_org_subfolder">
    <vt:lpwstr>CONAH</vt:lpwstr>
  </property>
  <property fmtid="{D5CDD505-2E9C-101B-9397-08002B2CF9AE}" pid="18" name="sds_subject">
    <vt:lpwstr/>
  </property>
  <property fmtid="{D5CDD505-2E9C-101B-9397-08002B2CF9AE}" pid="19" name="sds_title">
    <vt:lpwstr>APA Formatting with CINAHL Subject headings</vt:lpwstr>
  </property>
  <property fmtid="{D5CDD505-2E9C-101B-9397-08002B2CF9AE}" pid="20" name="sds_user_comments">
    <vt:lpwstr/>
  </property>
</Properties>
</file>